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73" r:id="rId8"/>
    <p:sldId id="270" r:id="rId9"/>
    <p:sldId id="271" r:id="rId10"/>
    <p:sldId id="272" r:id="rId11"/>
    <p:sldId id="274" r:id="rId12"/>
    <p:sldId id="276" r:id="rId13"/>
    <p:sldId id="277" r:id="rId14"/>
    <p:sldId id="262" r:id="rId15"/>
    <p:sldId id="263" r:id="rId16"/>
    <p:sldId id="261" r:id="rId17"/>
    <p:sldId id="264" r:id="rId18"/>
    <p:sldId id="26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82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1395C-1F3A-4640-AD4D-1ECF03FFC12B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4C5865-B546-479B-898A-6D26B37956E2}">
      <dgm:prSet/>
      <dgm:spPr/>
      <dgm:t>
        <a:bodyPr/>
        <a:lstStyle/>
        <a:p>
          <a:r>
            <a:rPr lang="en-US"/>
            <a:t>Selamat mencoba</a:t>
          </a:r>
        </a:p>
      </dgm:t>
    </dgm:pt>
    <dgm:pt modelId="{A05CBB31-F5D9-4921-B617-683BB8490B4D}" type="parTrans" cxnId="{F9B94C42-7443-460E-8442-BA9CBD8FB115}">
      <dgm:prSet/>
      <dgm:spPr/>
      <dgm:t>
        <a:bodyPr/>
        <a:lstStyle/>
        <a:p>
          <a:endParaRPr lang="en-US"/>
        </a:p>
      </dgm:t>
    </dgm:pt>
    <dgm:pt modelId="{19FAD79D-3ECD-4471-B6B2-38F5E8F5C336}" type="sibTrans" cxnId="{F9B94C42-7443-460E-8442-BA9CBD8FB115}">
      <dgm:prSet/>
      <dgm:spPr/>
      <dgm:t>
        <a:bodyPr/>
        <a:lstStyle/>
        <a:p>
          <a:endParaRPr lang="en-US"/>
        </a:p>
      </dgm:t>
    </dgm:pt>
    <dgm:pt modelId="{45FFFFB2-8E93-4AE5-9294-BF90F1FC0181}">
      <dgm:prSet/>
      <dgm:spPr/>
      <dgm:t>
        <a:bodyPr/>
        <a:lstStyle/>
        <a:p>
          <a:r>
            <a:rPr lang="en-ID" b="1"/>
            <a:t>Perjalanan Seribu Mil Selalu Dimulai dengan Langkah Pertama</a:t>
          </a:r>
          <a:endParaRPr lang="en-US"/>
        </a:p>
      </dgm:t>
    </dgm:pt>
    <dgm:pt modelId="{99C8D3B2-72B1-461E-A24E-1F5DE04A21E3}" type="parTrans" cxnId="{098D8752-057A-4A85-BFF5-20A4DF82DDCF}">
      <dgm:prSet/>
      <dgm:spPr/>
      <dgm:t>
        <a:bodyPr/>
        <a:lstStyle/>
        <a:p>
          <a:endParaRPr lang="en-US"/>
        </a:p>
      </dgm:t>
    </dgm:pt>
    <dgm:pt modelId="{B639D53F-329D-48EA-B64C-BCD3E76E8D76}" type="sibTrans" cxnId="{098D8752-057A-4A85-BFF5-20A4DF82DDCF}">
      <dgm:prSet/>
      <dgm:spPr/>
      <dgm:t>
        <a:bodyPr/>
        <a:lstStyle/>
        <a:p>
          <a:endParaRPr lang="en-US"/>
        </a:p>
      </dgm:t>
    </dgm:pt>
    <dgm:pt modelId="{12C51A53-FE01-DE41-AC52-D293EC7DBE70}" type="pres">
      <dgm:prSet presAssocID="{9CA1395C-1F3A-4640-AD4D-1ECF03FFC12B}" presName="diagram" presStyleCnt="0">
        <dgm:presLayoutVars>
          <dgm:dir/>
          <dgm:resizeHandles/>
        </dgm:presLayoutVars>
      </dgm:prSet>
      <dgm:spPr/>
    </dgm:pt>
    <dgm:pt modelId="{59FDD33F-40DF-5D44-A010-1A13A6EF4288}" type="pres">
      <dgm:prSet presAssocID="{AA4C5865-B546-479B-898A-6D26B37956E2}" presName="firstNode" presStyleLbl="node1" presStyleIdx="0" presStyleCnt="2">
        <dgm:presLayoutVars>
          <dgm:bulletEnabled val="1"/>
        </dgm:presLayoutVars>
      </dgm:prSet>
      <dgm:spPr/>
    </dgm:pt>
    <dgm:pt modelId="{D9CB3B26-1B65-4B4E-90BF-3258B9F88489}" type="pres">
      <dgm:prSet presAssocID="{19FAD79D-3ECD-4471-B6B2-38F5E8F5C336}" presName="sibTrans" presStyleLbl="sibTrans2D1" presStyleIdx="0" presStyleCnt="1"/>
      <dgm:spPr/>
    </dgm:pt>
    <dgm:pt modelId="{2F68A6F8-C455-9143-A69D-3E20C18D9659}" type="pres">
      <dgm:prSet presAssocID="{45FFFFB2-8E93-4AE5-9294-BF90F1FC0181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6B028F19-AF8F-484C-9B9F-7B3C3F6CD327}" type="presOf" srcId="{45FFFFB2-8E93-4AE5-9294-BF90F1FC0181}" destId="{2F68A6F8-C455-9143-A69D-3E20C18D9659}" srcOrd="0" destOrd="0" presId="urn:microsoft.com/office/officeart/2005/8/layout/bProcess2"/>
    <dgm:cxn modelId="{A988DC1C-0F15-B345-BB57-F3B5C30FCBB3}" type="presOf" srcId="{AA4C5865-B546-479B-898A-6D26B37956E2}" destId="{59FDD33F-40DF-5D44-A010-1A13A6EF4288}" srcOrd="0" destOrd="0" presId="urn:microsoft.com/office/officeart/2005/8/layout/bProcess2"/>
    <dgm:cxn modelId="{F9B94C42-7443-460E-8442-BA9CBD8FB115}" srcId="{9CA1395C-1F3A-4640-AD4D-1ECF03FFC12B}" destId="{AA4C5865-B546-479B-898A-6D26B37956E2}" srcOrd="0" destOrd="0" parTransId="{A05CBB31-F5D9-4921-B617-683BB8490B4D}" sibTransId="{19FAD79D-3ECD-4471-B6B2-38F5E8F5C336}"/>
    <dgm:cxn modelId="{098D8752-057A-4A85-BFF5-20A4DF82DDCF}" srcId="{9CA1395C-1F3A-4640-AD4D-1ECF03FFC12B}" destId="{45FFFFB2-8E93-4AE5-9294-BF90F1FC0181}" srcOrd="1" destOrd="0" parTransId="{99C8D3B2-72B1-461E-A24E-1F5DE04A21E3}" sibTransId="{B639D53F-329D-48EA-B64C-BCD3E76E8D76}"/>
    <dgm:cxn modelId="{EBD10173-AB2E-B045-BA78-E988827DC394}" type="presOf" srcId="{19FAD79D-3ECD-4471-B6B2-38F5E8F5C336}" destId="{D9CB3B26-1B65-4B4E-90BF-3258B9F88489}" srcOrd="0" destOrd="0" presId="urn:microsoft.com/office/officeart/2005/8/layout/bProcess2"/>
    <dgm:cxn modelId="{20D449B9-6C15-4E46-9EC1-F823A95165C3}" type="presOf" srcId="{9CA1395C-1F3A-4640-AD4D-1ECF03FFC12B}" destId="{12C51A53-FE01-DE41-AC52-D293EC7DBE70}" srcOrd="0" destOrd="0" presId="urn:microsoft.com/office/officeart/2005/8/layout/bProcess2"/>
    <dgm:cxn modelId="{530F6CFA-DE09-274F-A7D7-D50E6AA71B19}" type="presParOf" srcId="{12C51A53-FE01-DE41-AC52-D293EC7DBE70}" destId="{59FDD33F-40DF-5D44-A010-1A13A6EF4288}" srcOrd="0" destOrd="0" presId="urn:microsoft.com/office/officeart/2005/8/layout/bProcess2"/>
    <dgm:cxn modelId="{656DB793-210C-B64C-B5C7-9F9758C70B1E}" type="presParOf" srcId="{12C51A53-FE01-DE41-AC52-D293EC7DBE70}" destId="{D9CB3B26-1B65-4B4E-90BF-3258B9F88489}" srcOrd="1" destOrd="0" presId="urn:microsoft.com/office/officeart/2005/8/layout/bProcess2"/>
    <dgm:cxn modelId="{9ACC41B3-65DF-504D-BC78-AC6CD9277EB1}" type="presParOf" srcId="{12C51A53-FE01-DE41-AC52-D293EC7DBE70}" destId="{2F68A6F8-C455-9143-A69D-3E20C18D9659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DD33F-40DF-5D44-A010-1A13A6EF4288}">
      <dsp:nvSpPr>
        <dsp:cNvPr id="0" name=""/>
        <dsp:cNvSpPr/>
      </dsp:nvSpPr>
      <dsp:spPr>
        <a:xfrm>
          <a:off x="228107" y="2079"/>
          <a:ext cx="4188645" cy="4188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Selamat mencoba</a:t>
          </a:r>
        </a:p>
      </dsp:txBody>
      <dsp:txXfrm>
        <a:off x="841520" y="615492"/>
        <a:ext cx="2961819" cy="2961819"/>
      </dsp:txXfrm>
    </dsp:sp>
    <dsp:sp modelId="{D9CB3B26-1B65-4B4E-90BF-3258B9F88489}">
      <dsp:nvSpPr>
        <dsp:cNvPr id="0" name=""/>
        <dsp:cNvSpPr/>
      </dsp:nvSpPr>
      <dsp:spPr>
        <a:xfrm rot="5400000">
          <a:off x="4762316" y="1541406"/>
          <a:ext cx="1466025" cy="110999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8A6F8-C455-9143-A69D-3E20C18D9659}">
      <dsp:nvSpPr>
        <dsp:cNvPr id="0" name=""/>
        <dsp:cNvSpPr/>
      </dsp:nvSpPr>
      <dsp:spPr>
        <a:xfrm>
          <a:off x="6511075" y="2079"/>
          <a:ext cx="4188645" cy="418864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400" b="1" kern="1200"/>
            <a:t>Perjalanan Seribu Mil Selalu Dimulai dengan Langkah Pertama</a:t>
          </a:r>
          <a:endParaRPr lang="en-US" sz="3400" kern="1200"/>
        </a:p>
      </dsp:txBody>
      <dsp:txXfrm>
        <a:off x="7124488" y="615492"/>
        <a:ext cx="2961819" cy="296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55BE-4FBD-C342-81A6-902F1B48C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4291C-7D53-3247-A849-0F29E3BB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4FE48-A57C-6748-92CD-54085BB4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8BAB-DB42-2946-9A95-5A5D363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FBC0E-2825-7341-825E-C7D16796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26A1-C890-8F42-A161-922EC0A6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39824-5423-ED4F-B37B-264EDB280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867B-0131-B246-ABD9-E04F5E16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2889-FC7C-674A-B9EF-F8203822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8ECD9-65A0-3E41-A398-B083765E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4A489-15AC-D446-A19C-15B72485E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025DFA-16E1-DB46-BD85-264A15D0B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626E3-F2C5-C04B-8324-8ACB7143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0CF4-A0D5-F348-A176-8B83377B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DB17-F95B-0F4F-8DFD-971F81B9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7EA9-A2BA-2046-8460-E2E859E0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A9BBC-FE16-154D-8CDD-EAA979858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C81D-E2D7-8049-BA9B-4A16C2F8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54B2-47CD-8D41-806A-9994488B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23D43-FF81-204A-97C4-5139800C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440E-3AE3-384C-BC8F-5F2EBC9C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8407E-5264-0246-AF45-823BE0119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F4472-3C59-EE48-B9DD-19EBACFE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8DF43-7D18-0246-B1A6-9254DCDA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E5E4-AE86-B44D-A44E-ABCE9C50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4B35-0F3D-5642-9738-3630CA12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D4B6-3E4D-2942-9213-A4AEF6FFE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BAAFE-C70F-EE47-9E65-18801271F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3AFFC-2A5B-3A43-ABA0-13A78916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CB06F-9DCD-F740-9AAF-CC4FF19E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50CB9-6D04-C343-8AEB-0429E8D8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0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3802-F232-D44A-AA8D-7A13C0A3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75D86-41A6-CA47-9447-F495C736D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C82D4-5EE5-0043-9DF2-2F4909E97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C463F-8D2C-1549-88E1-E48721C13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0AC8E-71FD-E149-917F-3229D2914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E01FD-0DB9-DE4C-8DA1-3F380560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D9D0C-7A66-504A-A7BF-069E4336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AE67B-8DD8-3D46-9718-3EF84578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A0F0-A350-3149-9F07-764CD48D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C6E95-A48E-E948-B05A-7B976745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80A34-5521-0B4D-B9F2-405B5020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B8CB8-D765-894B-B00C-3F34A1B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7312A-61CF-554C-B720-D8C23E66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0FFC2-FAF6-C74A-B106-EDF41AAD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D785C-72AE-D04F-ADEB-7E1AAB98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6410-9415-B143-BD65-79EBA4FF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21BA9-22E0-2647-8E1E-73B40065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47F9D-F3C6-3B40-ACA7-2F5802F95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9CB9B-8A27-4D49-BF01-88727F12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4A168-168C-2046-AFF9-29388D9D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E54E6-3C98-114F-B299-F21A38CC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69FF-5211-D14A-9390-E01F880D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6558D-6807-C841-91EF-FE8BF8FE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33C92-6532-684C-A81B-F6CAD7E70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44675-2DDE-A744-A13F-C9E2EC9A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18BD4-C1DD-9747-8C0D-1223C63F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72193-F4B0-6D41-9949-135C3A07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361EB-A8A3-9C4C-8E6E-B6C6ABA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F53AB-7703-F941-B580-2709F7E88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157C3-CF05-F94F-BEDB-8AE6230CB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1817-E826-724D-8FFF-365A39463455}" type="datetimeFigureOut">
              <a:t>10/28/22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0C5F-3DB0-D746-A866-B9180338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72863-2710-8047-9EC3-45047F518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E39F-0840-BD4C-87A0-87B297DB19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6C4EE-F235-9541-994F-FF1BEBC36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Autofit/>
          </a:bodyPr>
          <a:lstStyle/>
          <a:p>
            <a:pPr algn="l"/>
            <a:br>
              <a:rPr lang="en-US" sz="5400" b="1">
                <a:solidFill>
                  <a:srgbClr val="FFFFFF"/>
                </a:solidFill>
              </a:rPr>
            </a:br>
            <a:r>
              <a:rPr lang="en-US" sz="4800" b="1">
                <a:solidFill>
                  <a:srgbClr val="FFFFFF"/>
                </a:solidFill>
              </a:rPr>
              <a:t>Introduction to Sistematic Literature Review </a:t>
            </a:r>
            <a:r>
              <a:rPr lang="en-US" sz="7200" b="1">
                <a:solidFill>
                  <a:srgbClr val="FFFFFF"/>
                </a:solidFill>
                <a:latin typeface="Rastanty Cortez" panose="02000506000000020003" pitchFamily="2" charset="77"/>
              </a:rPr>
              <a:t>using</a:t>
            </a:r>
            <a:r>
              <a:rPr lang="en-US" sz="4800" b="1">
                <a:solidFill>
                  <a:srgbClr val="FFFFFF"/>
                </a:solidFill>
              </a:rPr>
              <a:t> Publish or Perish </a:t>
            </a:r>
            <a:br>
              <a:rPr lang="en-US" sz="4800" b="1">
                <a:solidFill>
                  <a:srgbClr val="FFFFFF"/>
                </a:solidFill>
              </a:rPr>
            </a:br>
            <a:r>
              <a:rPr lang="en-US" sz="6600" b="1">
                <a:solidFill>
                  <a:srgbClr val="FFFFFF"/>
                </a:solidFill>
                <a:latin typeface="Rastanty Cortez" panose="02000506000000020003" pitchFamily="2" charset="77"/>
              </a:rPr>
              <a:t>and</a:t>
            </a:r>
            <a:r>
              <a:rPr lang="en-US" sz="4800" b="1">
                <a:solidFill>
                  <a:srgbClr val="FFFFFF"/>
                </a:solidFill>
                <a:latin typeface="Rastanty Cortez" panose="02000506000000020003" pitchFamily="2" charset="77"/>
              </a:rPr>
              <a:t> </a:t>
            </a:r>
            <a:r>
              <a:rPr lang="en-US" sz="4800" b="1">
                <a:solidFill>
                  <a:srgbClr val="FFFFFF"/>
                </a:solidFill>
              </a:rPr>
              <a:t>Mendeley</a:t>
            </a:r>
            <a:endParaRPr lang="en-US" sz="5400" b="1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F90DE-4ED3-6349-937E-A2F8C9DD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775" y="4720345"/>
            <a:ext cx="4070422" cy="1458258"/>
          </a:xfrm>
        </p:spPr>
        <p:txBody>
          <a:bodyPr anchor="ctr">
            <a:normAutofit fontScale="85000" lnSpcReduction="10000"/>
          </a:bodyPr>
          <a:lstStyle/>
          <a:p>
            <a:pPr algn="l"/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Bodoni MT" panose="020F0502020204030204" pitchFamily="34" charset="0"/>
              </a:rPr>
              <a:t>Ali Rokhman</a:t>
            </a:r>
          </a:p>
          <a:p>
            <a:pPr algn="l"/>
            <a:r>
              <a:rPr lang="en-US" sz="190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77"/>
              </a:rPr>
              <a:t>Graduate School of Public Administration</a:t>
            </a:r>
          </a:p>
          <a:p>
            <a:pPr algn="l"/>
            <a:r>
              <a:rPr lang="en-US" sz="190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77"/>
              </a:rPr>
              <a:t>Jenderal Soedirman University</a:t>
            </a:r>
          </a:p>
          <a:p>
            <a:pPr algn="l"/>
            <a:r>
              <a:rPr lang="en-ID" sz="190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77"/>
              </a:rPr>
              <a:t>Friday, 28 October 2022</a:t>
            </a:r>
            <a:endParaRPr lang="en-US" sz="1900">
              <a:solidFill>
                <a:schemeClr val="accent1">
                  <a:lumMod val="50000"/>
                </a:schemeClr>
              </a:solidFill>
              <a:latin typeface="Bodoni MT" panose="02070603080606020203" pitchFamily="18" charset="77"/>
            </a:endParaRPr>
          </a:p>
        </p:txBody>
      </p:sp>
      <p:pic>
        <p:nvPicPr>
          <p:cNvPr id="1032" name="Picture 8" descr="OMG, Mahasiswa Wajib Tau Aplikasi Pencari Jurnal Ini !">
            <a:extLst>
              <a:ext uri="{FF2B5EF4-FFF2-40B4-BE49-F238E27FC236}">
                <a16:creationId xmlns:a16="http://schemas.microsoft.com/office/drawing/2014/main" id="{A3F46518-78C8-E448-907B-C386FA49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97" y="4481157"/>
            <a:ext cx="3808762" cy="2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ndeley - Wikipedia bahasa Indonesia, ensiklopedia bebas">
            <a:extLst>
              <a:ext uri="{FF2B5EF4-FFF2-40B4-BE49-F238E27FC236}">
                <a16:creationId xmlns:a16="http://schemas.microsoft.com/office/drawing/2014/main" id="{B79DC05F-7D61-5E4D-A924-E86C31BF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86" y="4523696"/>
            <a:ext cx="1690689" cy="1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0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18C05-765D-1543-8FE1-1C699C88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Langkah-langkah dalam SLR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27AB8D-D431-D042-8B37-E113614E1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32" y="1762093"/>
            <a:ext cx="11489984" cy="45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0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49A5-6D64-4540-A7BF-F7C4DAA2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0"/>
            <a:ext cx="10515600" cy="1325563"/>
          </a:xfrm>
        </p:spPr>
        <p:txBody>
          <a:bodyPr/>
          <a:lstStyle/>
          <a:p>
            <a:r>
              <a:rPr lang="en-US"/>
              <a:t>Publish or Perish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33499-ADF7-E849-901A-B371F6A8B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0C39B-12B3-B64A-BB3E-FA550A06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627"/>
            <a:ext cx="12192000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256F1-CFE3-2340-80F1-5AE0C41E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98437"/>
            <a:ext cx="10515600" cy="1325563"/>
          </a:xfrm>
        </p:spPr>
        <p:txBody>
          <a:bodyPr/>
          <a:lstStyle/>
          <a:p>
            <a:r>
              <a:rPr lang="en-US"/>
              <a:t>PoP and Mendelay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25AE2-0C99-134D-AEC3-077F2376F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524000"/>
            <a:ext cx="11531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DCB9-9BCF-1649-BD06-614869D9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0"/>
            <a:ext cx="10515600" cy="1325563"/>
          </a:xfrm>
        </p:spPr>
        <p:txBody>
          <a:bodyPr/>
          <a:lstStyle/>
          <a:p>
            <a:r>
              <a:rPr lang="en-US"/>
              <a:t>Import library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31C95-A0FE-D547-B05F-A9452BC9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1054375"/>
            <a:ext cx="9428162" cy="53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5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7996-0E35-3642-9951-46EC1F28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E255-0E58-0F4C-BB8C-549C5F587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D5B80-3003-ED48-B872-F3C60D02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01" y="0"/>
            <a:ext cx="951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3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74D3-6A39-4447-9AA6-5D0F7034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9F29-7C4F-6C4D-9DD5-0EBE23613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032-D249-924F-9E25-43F11B81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4" y="365125"/>
            <a:ext cx="11816632" cy="63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F637-4C42-1146-8E6B-827BE275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2BEA-87A2-BA45-B02F-D735ABF11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672F3-EACB-B341-88F5-C7575948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7" y="0"/>
            <a:ext cx="10697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9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E6BD-9BF7-3044-9CB0-6C48E25A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9BE5-808B-C94D-83A4-CB4068EA9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61FCE-8BBC-E246-93B9-EB50BFF7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8" y="0"/>
            <a:ext cx="11999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EAE9-3E14-7B4B-811D-E3E106EB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495F-2973-344F-A77A-E1655806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BFFC5-DA84-6C42-9195-D77B7AAD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88"/>
            <a:ext cx="12192000" cy="64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9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AF782-20CE-3944-6DD2-B6F683322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78730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0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04389-BA9B-F14C-82B2-C34C96E8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48" y="365125"/>
            <a:ext cx="5532469" cy="1032751"/>
          </a:xfrm>
        </p:spPr>
        <p:txBody>
          <a:bodyPr>
            <a:normAutofit/>
          </a:bodyPr>
          <a:lstStyle/>
          <a:p>
            <a:r>
              <a:rPr lang="en-US" sz="4000"/>
              <a:t>Content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5842-AB20-C349-9025-5C0910A9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555531"/>
            <a:ext cx="5788245" cy="4937344"/>
          </a:xfrm>
        </p:spPr>
        <p:txBody>
          <a:bodyPr>
            <a:normAutofit lnSpcReduction="10000"/>
          </a:bodyPr>
          <a:lstStyle/>
          <a:p>
            <a:r>
              <a:rPr lang="en-US" sz="2400"/>
              <a:t>Brief about how to download and install PoP and Mendelay</a:t>
            </a:r>
          </a:p>
          <a:p>
            <a:r>
              <a:rPr lang="en-US" sz="2400"/>
              <a:t>Mendeley demo for citation</a:t>
            </a:r>
          </a:p>
          <a:p>
            <a:r>
              <a:rPr lang="en-US" sz="2400"/>
              <a:t>Definition, tips, and steps of systematic literature review</a:t>
            </a:r>
          </a:p>
          <a:p>
            <a:r>
              <a:rPr lang="en-US" sz="2400"/>
              <a:t>Using PoP</a:t>
            </a:r>
          </a:p>
          <a:p>
            <a:r>
              <a:rPr lang="en-US" sz="2400"/>
              <a:t>Using Mendelay</a:t>
            </a:r>
          </a:p>
          <a:p>
            <a:r>
              <a:rPr lang="en-US" sz="2400"/>
              <a:t>Using other tools:</a:t>
            </a:r>
          </a:p>
          <a:p>
            <a:pPr lvl="1"/>
            <a:r>
              <a:rPr lang="en-US"/>
              <a:t>Download journal</a:t>
            </a:r>
          </a:p>
          <a:p>
            <a:pPr lvl="1"/>
            <a:r>
              <a:rPr lang="en-US"/>
              <a:t>Paraphrase</a:t>
            </a:r>
          </a:p>
          <a:p>
            <a:pPr lvl="1"/>
            <a:r>
              <a:rPr lang="en-US"/>
              <a:t>Get digest</a:t>
            </a:r>
          </a:p>
          <a:p>
            <a:pPr lvl="1"/>
            <a:r>
              <a:rPr lang="en-US"/>
              <a:t>Grammarly</a:t>
            </a:r>
          </a:p>
          <a:p>
            <a:pPr lvl="1"/>
            <a:r>
              <a:rPr lang="en-US"/>
              <a:t>Find appropriate journal</a:t>
            </a:r>
            <a:endParaRPr lang="en-US" sz="1700"/>
          </a:p>
        </p:txBody>
      </p:sp>
      <p:pic>
        <p:nvPicPr>
          <p:cNvPr id="5" name="Picture 4" descr="A person reaching for a paper on a table full of paper and sticky notes">
            <a:extLst>
              <a:ext uri="{FF2B5EF4-FFF2-40B4-BE49-F238E27FC236}">
                <a16:creationId xmlns:a16="http://schemas.microsoft.com/office/drawing/2014/main" id="{8016C7D8-ABDC-BC8B-8CD2-E20F4FB8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5" r="2177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842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77E1-B65A-C248-B75E-11EC02F6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4284-12C0-854E-A668-D6479BCC4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FA3BF-EBCB-8B40-8980-D31F3BB31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47"/>
            <a:ext cx="12192000" cy="67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5A61-B7FF-6443-8CEE-FAC29B08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7B13-AC87-B245-8AC7-5B18FEF3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60A23-2956-474A-BD6D-3934C565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65"/>
            <a:ext cx="12192000" cy="63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AEBC5-843C-BC4F-B794-AE77C62E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59" y="0"/>
            <a:ext cx="1006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365F85-2EB7-FD45-BBEE-C3F1C093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2970"/>
            <a:ext cx="11549258" cy="65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55E3E-7F04-454D-96C7-23234A91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168804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Mendeley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2AF9-A065-8948-90DC-2DBE3802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786923"/>
            <a:ext cx="5716585" cy="4516766"/>
          </a:xfrm>
        </p:spPr>
        <p:txBody>
          <a:bodyPr>
            <a:normAutofit fontScale="92500"/>
          </a:bodyPr>
          <a:lstStyle/>
          <a:p>
            <a:r>
              <a:rPr lang="en-US" sz="4800"/>
              <a:t>Setelah di-install</a:t>
            </a:r>
          </a:p>
          <a:p>
            <a:r>
              <a:rPr lang="en-US" sz="4800"/>
              <a:t>Versi web dan Desktop</a:t>
            </a:r>
          </a:p>
          <a:p>
            <a:r>
              <a:rPr lang="en-US" sz="4800"/>
              <a:t>Bisa sinkronisasi</a:t>
            </a:r>
          </a:p>
          <a:p>
            <a:r>
              <a:rPr lang="en-US" sz="4800"/>
              <a:t>Pasang add on di Browser dan di MS-Word</a:t>
            </a:r>
          </a:p>
          <a:p>
            <a:endParaRPr lang="en-US" sz="4800"/>
          </a:p>
        </p:txBody>
      </p:sp>
      <p:pic>
        <p:nvPicPr>
          <p:cNvPr id="5" name="Picture 4" descr="Skrip komputer di layar">
            <a:extLst>
              <a:ext uri="{FF2B5EF4-FFF2-40B4-BE49-F238E27FC236}">
                <a16:creationId xmlns:a16="http://schemas.microsoft.com/office/drawing/2014/main" id="{3E581010-6B2A-3182-29C9-81AE79815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" r="4086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562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DC05A-9965-7247-B600-87F11A12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Systematic Literature Review (SLR)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741A5-36CD-7442-B44C-FE4C10D48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694373" cy="5008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>
                <a:solidFill>
                  <a:schemeClr val="bg1"/>
                </a:solidFill>
              </a:rPr>
              <a:t>Suatu tinjauan literatur yang sistematis bertujuan untuk mengidentifikasi mengevaluasi, dan menginterpretasikan temuan studi-studi primer </a:t>
            </a:r>
            <a:r>
              <a:rPr lang="en-US" sz="2400">
                <a:solidFill>
                  <a:schemeClr val="bg1"/>
                </a:solidFill>
              </a:rPr>
              <a:t>(Barricelli et al., 2019) </a:t>
            </a:r>
            <a:endParaRPr lang="en-US" sz="400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09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E06A-2B63-8740-9119-D5EA87C0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2940050"/>
            <a:ext cx="10515600" cy="4351338"/>
          </a:xfrm>
        </p:spPr>
        <p:txBody>
          <a:bodyPr/>
          <a:lstStyle/>
          <a:p>
            <a:r>
              <a:rPr lang="en-ID">
                <a:effectLst/>
                <a:latin typeface="Times" pitchFamily="2" charset="0"/>
              </a:rPr>
              <a:t>Motivate the topic the research question</a:t>
            </a:r>
          </a:p>
          <a:p>
            <a:r>
              <a:rPr lang="en-ID">
                <a:effectLst/>
                <a:latin typeface="Times" pitchFamily="2" charset="0"/>
              </a:rPr>
              <a:t>Identify the relevant literature in a systematic way</a:t>
            </a:r>
          </a:p>
          <a:p>
            <a:r>
              <a:rPr lang="en-ID">
                <a:effectLst/>
                <a:latin typeface="Times" pitchFamily="2" charset="0"/>
              </a:rPr>
              <a:t>Choose the right balance between breadth (luas) and depth (dalam)</a:t>
            </a:r>
          </a:p>
          <a:p>
            <a:r>
              <a:rPr lang="en-ID">
                <a:effectLst/>
                <a:latin typeface="Times" pitchFamily="2" charset="0"/>
              </a:rPr>
              <a:t>Focus on concepts, not studies</a:t>
            </a:r>
          </a:p>
          <a:p>
            <a:r>
              <a:rPr lang="en-ID">
                <a:effectLst/>
                <a:latin typeface="Times" pitchFamily="2" charset="0"/>
              </a:rPr>
              <a:t>Derive meaningful conclusions</a:t>
            </a:r>
          </a:p>
          <a:p>
            <a:r>
              <a:rPr lang="en-ID">
                <a:effectLst/>
                <a:latin typeface="Times" pitchFamily="2" charset="0"/>
              </a:rPr>
              <a:t>Follow a coherent (masuk akal, rasional)  article structure</a:t>
            </a:r>
          </a:p>
          <a:p>
            <a:endParaRPr lang="en-ID">
              <a:effectLst/>
              <a:latin typeface="Times" pitchFamily="2" charset="0"/>
            </a:endParaRPr>
          </a:p>
          <a:p>
            <a:endParaRPr lang="en-ID">
              <a:effectLst/>
              <a:latin typeface="Times" pitchFamily="2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8FFD9-313A-E547-B4F2-B9889DF8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783215"/>
            <a:ext cx="7767637" cy="817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7C79E-F213-7346-834F-578EE030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8" y="0"/>
            <a:ext cx="104902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628E8-0E37-6F45-A61F-7B8C1ED4B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1266755"/>
            <a:ext cx="4432299" cy="5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0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7003</TotalTime>
  <Words>186</Words>
  <Application>Microsoft Macintosh PowerPoint</Application>
  <PresentationFormat>Widescreen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Bodoni MT</vt:lpstr>
      <vt:lpstr>Calibri</vt:lpstr>
      <vt:lpstr>Calibri Light</vt:lpstr>
      <vt:lpstr>Rastanty Cortez</vt:lpstr>
      <vt:lpstr>Times</vt:lpstr>
      <vt:lpstr>Office Theme</vt:lpstr>
      <vt:lpstr> Introduction to Sistematic Literature Review using Publish or Perish  and Mendeley</vt:lpstr>
      <vt:lpstr>Content of presentation</vt:lpstr>
      <vt:lpstr>PowerPoint Presentation</vt:lpstr>
      <vt:lpstr>PowerPoint Presentation</vt:lpstr>
      <vt:lpstr>PowerPoint Presentation</vt:lpstr>
      <vt:lpstr>PowerPoint Presentation</vt:lpstr>
      <vt:lpstr>Mendeley</vt:lpstr>
      <vt:lpstr>Systematic Literature Review (SLR) </vt:lpstr>
      <vt:lpstr>PowerPoint Presentation</vt:lpstr>
      <vt:lpstr>Langkah-langkah dalam SLR</vt:lpstr>
      <vt:lpstr>Publish or Perish</vt:lpstr>
      <vt:lpstr>PoP and Mendelay</vt:lpstr>
      <vt:lpstr>Import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Publish or Perish dan Mendeley untuk  Sistematic Literatur Review</dc:title>
  <dc:creator>ali rokhman</dc:creator>
  <cp:lastModifiedBy>ali rokhman</cp:lastModifiedBy>
  <cp:revision>16</cp:revision>
  <dcterms:created xsi:type="dcterms:W3CDTF">2022-10-27T07:24:58Z</dcterms:created>
  <dcterms:modified xsi:type="dcterms:W3CDTF">2022-11-01T14:09:03Z</dcterms:modified>
</cp:coreProperties>
</file>