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8726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44"/>
    <p:restoredTop sz="90845"/>
  </p:normalViewPr>
  <p:slideViewPr>
    <p:cSldViewPr>
      <p:cViewPr varScale="1">
        <p:scale>
          <a:sx n="112" d="100"/>
          <a:sy n="112" d="100"/>
        </p:scale>
        <p:origin x="6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BBF674F-7ABC-0A42-AF4F-11D3EB7824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1178C1-C757-804E-8D50-DB32C50435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5B2C7707-999C-FA4C-AD33-FF75ED09360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718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34CA7532-0A52-CE46-A9CE-6D41926782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78950"/>
            <a:ext cx="29718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C87AAF-3E8B-A447-9979-4EBD6ACCDE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8C8875-BB74-884E-9F40-A4AF1F93E6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301E4D-5960-5D42-A263-11B7151C31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0454256-6273-A443-ABD7-F39632A5D702}" type="datetimeFigureOut">
              <a:rPr lang="en-US"/>
              <a:pPr>
                <a:defRPr/>
              </a:pPr>
              <a:t>5/24/22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73A2B8-93BD-CE4A-BE03-DF74667393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8088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EB4511-E8AA-9B40-B399-8350F3B55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07132-1C48-FC44-A587-4EBEBA0C68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CAD20-85E8-4E4F-8471-C2296A42C9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C62FE2-848E-3A44-AAE5-3837FD82E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34E7BD90-3A88-C943-9A37-FC4254DD1D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EDA40E04-ECAA-3344-8192-218A373F5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游ゴシック" panose="020B0400000000000000" pitchFamily="34" charset="-128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F5362EBE-B290-F04F-81E1-6375D80D4B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32DB935-6729-0841-8517-30B0CCB91E4F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8D89C82-8B2B-3A43-B149-5493E177BD1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B0C7453-421E-BA4F-A15B-E0A0314EA56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2F601FE7-0E09-9E46-A4AE-9B2CF2BB44F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25DF5281-8322-254A-933B-3E82916ABC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E7D0A21A-6F58-A74C-B6F7-6C024B85D333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A5C9CBFE-861E-604D-B3E6-89224A357903}"/>
              </a:ext>
            </a:extLst>
          </p:cNvPr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AAA1B01F-9751-094C-B15A-3751B9F2BB11}"/>
                </a:ext>
              </a:extLst>
            </p:cNvPr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89F6C4D-F1AB-BE4C-9140-75A9AF5DC843}"/>
                </a:ext>
              </a:extLst>
            </p:cNvPr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10">
              <a:extLst>
                <a:ext uri="{FF2B5EF4-FFF2-40B4-BE49-F238E27FC236}">
                  <a16:creationId xmlns:a16="http://schemas.microsoft.com/office/drawing/2014/main" id="{F2E8AD6D-8F92-D44F-AA20-5164652527F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1">
                <a:extLst>
                  <a:ext uri="{FF2B5EF4-FFF2-40B4-BE49-F238E27FC236}">
                    <a16:creationId xmlns:a16="http://schemas.microsoft.com/office/drawing/2014/main" id="{9D84EF5C-194D-4B4E-8AA9-38C6BBEDF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Oval 12">
                <a:extLst>
                  <a:ext uri="{FF2B5EF4-FFF2-40B4-BE49-F238E27FC236}">
                    <a16:creationId xmlns:a16="http://schemas.microsoft.com/office/drawing/2014/main" id="{68A29334-E5C2-BA46-AC2D-78360450C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Oval 13">
                <a:extLst>
                  <a:ext uri="{FF2B5EF4-FFF2-40B4-BE49-F238E27FC236}">
                    <a16:creationId xmlns:a16="http://schemas.microsoft.com/office/drawing/2014/main" id="{16820673-FFAA-0742-8ED1-FDC82B997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Oval 14">
                <a:extLst>
                  <a:ext uri="{FF2B5EF4-FFF2-40B4-BE49-F238E27FC236}">
                    <a16:creationId xmlns:a16="http://schemas.microsoft.com/office/drawing/2014/main" id="{E7B2E173-2B55-9B4C-A2AD-B8267DCCC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Oval 15">
                <a:extLst>
                  <a:ext uri="{FF2B5EF4-FFF2-40B4-BE49-F238E27FC236}">
                    <a16:creationId xmlns:a16="http://schemas.microsoft.com/office/drawing/2014/main" id="{992CAB2C-9A46-6641-AB6B-66488836E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Oval 16">
                <a:extLst>
                  <a:ext uri="{FF2B5EF4-FFF2-40B4-BE49-F238E27FC236}">
                    <a16:creationId xmlns:a16="http://schemas.microsoft.com/office/drawing/2014/main" id="{07DFF316-C0D1-BD4F-BE15-2D461A807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Oval 17">
                <a:extLst>
                  <a:ext uri="{FF2B5EF4-FFF2-40B4-BE49-F238E27FC236}">
                    <a16:creationId xmlns:a16="http://schemas.microsoft.com/office/drawing/2014/main" id="{E958C628-6BF9-9C44-8615-4B3FE04A9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Oval 18">
                <a:extLst>
                  <a:ext uri="{FF2B5EF4-FFF2-40B4-BE49-F238E27FC236}">
                    <a16:creationId xmlns:a16="http://schemas.microsoft.com/office/drawing/2014/main" id="{C4F324F0-EDDD-624A-AE65-1590FF3734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Oval 19">
                <a:extLst>
                  <a:ext uri="{FF2B5EF4-FFF2-40B4-BE49-F238E27FC236}">
                    <a16:creationId xmlns:a16="http://schemas.microsoft.com/office/drawing/2014/main" id="{9A1F8D3D-2AE3-3C48-AD4C-6AB65AE56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4116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altLang="ja-JP" noProof="0"/>
              <a:t>Click to edit Master title style</a:t>
            </a:r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ja-JP" noProof="0"/>
              <a:t>Click to edit Master subtitle style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29055969-3D6E-3349-BC91-43475CD054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AFC72DF4-D70E-0845-AB07-D4A35A120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4A576F2B-9474-A24B-ACAB-C1CD59413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C1A656-CBF2-FA4A-9A3E-C19D4E21B0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796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748573B0-0930-8F4D-B328-9A3CE8C28F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885DD481-2669-FE49-B5E4-3291F2ED5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2556F32E-3DC1-9347-BDE3-1C9E9DB99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F64C0-1920-4A41-B019-2BA75A93A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31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3D090643-F751-5C4A-95C3-772358EFCE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2031844C-0930-8347-A943-15BC4C18CF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0B15019E-8725-C344-82A3-360E4B76D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7B295-F7F7-604D-9F0C-54F106CB6C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666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81453B98-956C-7C49-8E17-2F16807566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17DFF8B1-53B2-034C-9BF4-FCD46F23E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1E6F8633-C2F9-7F4C-A540-ADF3FB41B8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D7512-41A4-C740-B545-61AE10A326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43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885C751E-7ECA-5342-81E9-7380AFD495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8D613230-2E57-1D41-9505-3574386DB4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769B48C2-9422-284A-9755-801E7FC51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B7A28-3921-314C-8FEB-81A3288CA4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987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BCF24F64-137E-3348-B592-1F69482EE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B826332-E366-0F43-90AA-EA11CD61EE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131D6EC-EE58-5946-99A2-9C989632D1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5A079-6205-834C-A18E-59047393B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108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53104DAD-38B0-824E-B56B-0A119D823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ED995465-1C16-2D41-A182-A25CE06748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64BE71FE-EF9A-B245-A86A-17536FD56C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D6E49-5076-4B49-AA06-C991CC639B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95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A5EAE538-0AAD-DB40-B1F9-3441884B02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1E19C553-BA7F-5A44-922E-C9168B01E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5389CD48-91AF-0548-B508-3FFE3F39D7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250B-4724-3946-8A9E-F89F6C20FE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334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2AA447AC-3F3D-9F47-BD7F-28D16D83D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3FC8C544-7A33-8347-81DE-FD883DBBE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DAF8FD3B-C0C1-E249-A354-240930305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BD0E9-3380-F447-AF0E-6503BD3E9B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528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58BEED35-5486-3841-BFE6-0526FBBA6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320D5729-B3B7-A442-AAF5-7A2606DFF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D0DD07DE-6E1B-754A-9366-F22B0D156B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120E2-E32F-BF4E-9453-3ECE091475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812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F6E8F60D-F846-C042-A6C4-66B513324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96904F06-E5FA-D142-BF42-25B894976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6A012FE-6FF4-B14C-BD98-F1A33856B7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DA6DF-6C51-3845-BD9F-0F804ACB39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713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72C9D76-3450-D947-9665-4F24F335EA7B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5F1EC53E-5B12-6F48-9191-B69C3CCCD61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FE0732D6-89FB-9F4B-8A1F-0064448A3D9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C7709CEC-6A9F-8A4B-9F1F-9E694A5FDFF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036" name="Freeform 6">
                <a:extLst>
                  <a:ext uri="{FF2B5EF4-FFF2-40B4-BE49-F238E27FC236}">
                    <a16:creationId xmlns:a16="http://schemas.microsoft.com/office/drawing/2014/main" id="{3C25457E-2ED5-7246-BF57-2B194116086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Freeform 7">
                <a:extLst>
                  <a:ext uri="{FF2B5EF4-FFF2-40B4-BE49-F238E27FC236}">
                    <a16:creationId xmlns:a16="http://schemas.microsoft.com/office/drawing/2014/main" id="{B96A9FBA-122B-C047-A8A4-23BD8288635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38" name="Group 8">
                <a:extLst>
                  <a:ext uri="{FF2B5EF4-FFF2-40B4-BE49-F238E27FC236}">
                    <a16:creationId xmlns:a16="http://schemas.microsoft.com/office/drawing/2014/main" id="{C611C591-B2DB-7F45-9195-02B1AA8C2CB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039" name="Oval 9">
                  <a:extLst>
                    <a:ext uri="{FF2B5EF4-FFF2-40B4-BE49-F238E27FC236}">
                      <a16:creationId xmlns:a16="http://schemas.microsoft.com/office/drawing/2014/main" id="{81F4474E-36A9-E44E-8959-827683B55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0" name="Oval 10">
                  <a:extLst>
                    <a:ext uri="{FF2B5EF4-FFF2-40B4-BE49-F238E27FC236}">
                      <a16:creationId xmlns:a16="http://schemas.microsoft.com/office/drawing/2014/main" id="{4A3BC58C-93F6-5A4B-9A8B-2FF5BCF6F1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1" name="Oval 11">
                  <a:extLst>
                    <a:ext uri="{FF2B5EF4-FFF2-40B4-BE49-F238E27FC236}">
                      <a16:creationId xmlns:a16="http://schemas.microsoft.com/office/drawing/2014/main" id="{4092564C-6843-2445-9EFA-0666766732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2" name="Oval 12">
                  <a:extLst>
                    <a:ext uri="{FF2B5EF4-FFF2-40B4-BE49-F238E27FC236}">
                      <a16:creationId xmlns:a16="http://schemas.microsoft.com/office/drawing/2014/main" id="{BA52C0F6-2F61-CF4E-B692-118AF6077E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3" name="Oval 13">
                  <a:extLst>
                    <a:ext uri="{FF2B5EF4-FFF2-40B4-BE49-F238E27FC236}">
                      <a16:creationId xmlns:a16="http://schemas.microsoft.com/office/drawing/2014/main" id="{EDC45B5D-D57B-434D-B79E-A0D8836768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4" name="Oval 14">
                  <a:extLst>
                    <a:ext uri="{FF2B5EF4-FFF2-40B4-BE49-F238E27FC236}">
                      <a16:creationId xmlns:a16="http://schemas.microsoft.com/office/drawing/2014/main" id="{CFA6A4C2-E9EB-874F-833F-908F529E4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5" name="Oval 15">
                  <a:extLst>
                    <a:ext uri="{FF2B5EF4-FFF2-40B4-BE49-F238E27FC236}">
                      <a16:creationId xmlns:a16="http://schemas.microsoft.com/office/drawing/2014/main" id="{3DE7BD0F-D7F2-0542-8740-435D2AAF7D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6" name="Oval 16">
                  <a:extLst>
                    <a:ext uri="{FF2B5EF4-FFF2-40B4-BE49-F238E27FC236}">
                      <a16:creationId xmlns:a16="http://schemas.microsoft.com/office/drawing/2014/main" id="{01A54DDB-8E6B-2642-BD14-3C62ABC210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7" name="Oval 17">
                  <a:extLst>
                    <a:ext uri="{FF2B5EF4-FFF2-40B4-BE49-F238E27FC236}">
                      <a16:creationId xmlns:a16="http://schemas.microsoft.com/office/drawing/2014/main" id="{355B406A-C85D-D74F-9D7A-4F064293FB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1035" name="Rectangle 18">
              <a:extLst>
                <a:ext uri="{FF2B5EF4-FFF2-40B4-BE49-F238E27FC236}">
                  <a16:creationId xmlns:a16="http://schemas.microsoft.com/office/drawing/2014/main" id="{CCEAB185-6785-E74F-BAEF-F7190E0CD119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19">
            <a:extLst>
              <a:ext uri="{FF2B5EF4-FFF2-40B4-BE49-F238E27FC236}">
                <a16:creationId xmlns:a16="http://schemas.microsoft.com/office/drawing/2014/main" id="{AE631584-F2C7-6A44-B053-C36E22C19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8" name="Rectangle 20">
            <a:extLst>
              <a:ext uri="{FF2B5EF4-FFF2-40B4-BE49-F238E27FC236}">
                <a16:creationId xmlns:a16="http://schemas.microsoft.com/office/drawing/2014/main" id="{4C8C2047-A797-2D4B-AD08-C7FBC4748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2AB77ED0-8D55-4A44-BE48-127C9CD386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C4514EC8-DC85-E64B-A67E-AD4A64C9B4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E0DD7F56-8426-3D4A-8763-0B4270D03A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fld id="{A3D1AD25-F421-A640-9453-F69937E2BC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ncy.edu/Servant%20leadership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9D363D62-2C6E-544A-B96B-DF13C62C02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z="6600"/>
              <a:t>Servant Leadership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030BED8F-4813-2042-B439-F2E7C11624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10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ja-JP" sz="2800"/>
              <a:t>Ali Rokhman</a:t>
            </a:r>
          </a:p>
          <a:p>
            <a:pPr eaLnBrk="1" hangingPunct="1"/>
            <a:r>
              <a:rPr lang="en-US" altLang="ja-JP" sz="2800"/>
              <a:t>Materi Kuliah Kepemimpinan Sektor Publik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9916F48E-6214-8B4A-B51C-0CC4AB745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6521450"/>
            <a:ext cx="9144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800" i="1"/>
              <a:t>Mike Chase, Quincy University, </a:t>
            </a:r>
            <a:r>
              <a:rPr lang="en-US" altLang="ja-JP" sz="800" i="1">
                <a:hlinkClick r:id="rId2"/>
              </a:rPr>
              <a:t>http://www.quincy.edu/Servant leadership.htm</a:t>
            </a:r>
            <a:r>
              <a:rPr lang="en-US" altLang="ja-JP" sz="800" i="1"/>
              <a:t> (accessed 13 Jan 2006)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F6604FB7-552E-264B-BC40-82B950FF0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Conceptualization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4013B311-9666-524F-8DF9-3F45D570B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200" b="1"/>
              <a:t>Servant-leaders seek to nurture (raise) their abilities to dream great dreams.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200" b="1"/>
              <a:t>The ability to look at a problem or an organization from a conceptualizing perspective means that one must think beyond day-to-day realities.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200" b="1"/>
              <a:t>For many leaders, this is a characteristic that requires discipline and practice.  The traditional leader is consumed by the need to achieve short-term operational goals.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200" b="1"/>
              <a:t>The leader who wishes to also be a servant-leader must stretch (open) his or her thinking to encompass (melingkupi) broader-based conceptual thinking.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200" b="1"/>
              <a:t>Servant-leaders are called to seek a delicate (soft) balance between conceptual thinking and a day-to-day operational approach.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3CE3789-3899-3140-BE98-52ADA0D39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Foresight 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1253DB96-5E45-B243-B8F9-444D6D98B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Analyze the future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Closely related to conceptualization, the ability to foresee (meramal) the likely outcome of a situation is hard to define, but easier to identify.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One knows foresight when one experiences it.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Enables the servant-leader to understand the lessons from the past, the realities of the present, and the likely consequence of a decision for the future.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It is  also deeply rooted within the intuitive mind.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Foresight remains a largely unexplored area in leadership studies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FD540692-984B-A542-B3F0-5FFF6F38B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Stewardship: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6E8BA407-8BB6-9246-8E8B-CCC5E6D3C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Peter Block (author of Stewardship and The Empowered Manager) has defined stewardship as "holding something in trust for another."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CEO's, staffs, and trustees (board) all played significant roles in holding their institutions in trust for the greater good of society.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Servant-leadership, like stewardship, assumes first and foremost (terutama) a commitment to serving the needs of others.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Also emphasizes the use of openness and persuasion, rather than control. 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/>
          </a:p>
        </p:txBody>
      </p:sp>
      <p:sp>
        <p:nvSpPr>
          <p:cNvPr id="15363" name="Text Box 4">
            <a:extLst>
              <a:ext uri="{FF2B5EF4-FFF2-40B4-BE49-F238E27FC236}">
                <a16:creationId xmlns:a16="http://schemas.microsoft.com/office/drawing/2014/main" id="{0100DA9D-F754-2A4A-BD9B-7031B241D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4008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1800"/>
              <a:t>Pekerjaan mengurusi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44B2B776-C454-5047-845A-D9A22F119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Commitment to </a:t>
            </a:r>
            <a:br>
              <a:rPr lang="en-US" altLang="ja-JP" b="1"/>
            </a:br>
            <a:r>
              <a:rPr lang="en-US" altLang="ja-JP" b="1"/>
              <a:t>the growth of people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3BCB503C-2EE0-3546-9B7F-49E6E96A4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Servant-leaders believe that people have an intrinsic value beyond their tangible contributions as workers.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Deeply committed to the growth of each and every individual within his or her organization.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Tremendous (hebat) responsibility to do everything in his or her power to nurture the personal and professional growth of employees and colleagues.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Making funds available for personal and professional development, encouraging worker involvement in decision-making, and actively assisting laid-off (lost the job) employees to find other positions.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B4047F7-E2EA-8940-969A-E16B8FABE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Building community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4EB64E59-5B15-6947-9757-064859E14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Large institution need to be a community</a:t>
            </a:r>
          </a:p>
          <a:p>
            <a:pPr eaLnBrk="1" hangingPunct="1"/>
            <a:r>
              <a:rPr lang="en-US" altLang="ja-JP"/>
              <a:t>Servant-leadership suggests that true community can be created among those who work in businesses and other institutions. </a:t>
            </a:r>
          </a:p>
          <a:p>
            <a:pPr eaLnBrk="1" hangingPunct="1"/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CCB3CE2E-C2A7-1A4C-B0A6-D62776695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Terminology</a:t>
            </a:r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0B245D35-9313-5A4C-AC3A-31563CD89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sz="2800"/>
          </a:p>
          <a:p>
            <a:pPr eaLnBrk="1" hangingPunct="1"/>
            <a:r>
              <a:rPr lang="en-US" altLang="ja-JP" sz="2800"/>
              <a:t>Servant and leadership sounds like a contradiction.  </a:t>
            </a:r>
          </a:p>
          <a:p>
            <a:pPr eaLnBrk="1" hangingPunct="1"/>
            <a:r>
              <a:rPr lang="en-US" altLang="ja-JP" sz="2800"/>
              <a:t>Larry Spears, CEO of the Greenleaf Center for Servant-Leadership, </a:t>
            </a:r>
            <a:r>
              <a:rPr lang="en-US" altLang="ja-JP" sz="2800" b="1"/>
              <a:t>describes servant-leadership:</a:t>
            </a:r>
          </a:p>
          <a:p>
            <a:pPr lvl="1" eaLnBrk="1" hangingPunct="1"/>
            <a:r>
              <a:rPr lang="en-US" altLang="ja-JP" sz="2400"/>
              <a:t>As a way of being in relationship with others. </a:t>
            </a:r>
          </a:p>
          <a:p>
            <a:pPr lvl="1" eaLnBrk="1" hangingPunct="1"/>
            <a:r>
              <a:rPr lang="en-US" altLang="ja-JP" sz="2400"/>
              <a:t>Seeks to involve others in decision making </a:t>
            </a:r>
          </a:p>
          <a:p>
            <a:pPr lvl="1" eaLnBrk="1" hangingPunct="1"/>
            <a:r>
              <a:rPr lang="en-US" altLang="ja-JP" sz="2400"/>
              <a:t>Strongly based in ethical and caring behavior</a:t>
            </a:r>
          </a:p>
          <a:p>
            <a:pPr lvl="1" eaLnBrk="1" hangingPunct="1"/>
            <a:r>
              <a:rPr lang="en-US" altLang="ja-JP" sz="2400"/>
              <a:t>Enhances the personal growth of workers while improving the caring and quality of organizational life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2F2D9241-7B66-7749-832B-BED066F75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ja-JP"/>
              <a:t>Greenleaf Servant-Leadership Approach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D5C6DA0E-7B32-A646-B88B-D5D77C1BC8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800"/>
              <a:t>Part of the larger employee involvement movement of the past 30-40 years aimed at creating organizations where leaders remove barriers and obstacles that would prevent employees from growing as individuals and performing well in the workplace.  </a:t>
            </a:r>
          </a:p>
          <a:p>
            <a:pPr eaLnBrk="1" hangingPunct="1"/>
            <a:r>
              <a:rPr lang="en-US" altLang="ja-JP" sz="2800"/>
              <a:t>Emphasis on the sharing of power in decision-making and the promotion of a sense of community within an organization.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89CCFF50-2DFD-D04A-8D39-D0F0EF41E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Characteristics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95308841-7D2E-C14D-A07D-EF75BBD3792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ja-JP" sz="2800" b="1"/>
              <a:t>Listening</a:t>
            </a:r>
            <a:endParaRPr lang="en-US" altLang="ja-JP" sz="2800"/>
          </a:p>
          <a:p>
            <a:pPr eaLnBrk="1" hangingPunct="1"/>
            <a:r>
              <a:rPr lang="en-US" altLang="ja-JP" sz="2800" b="1"/>
              <a:t>Empathy</a:t>
            </a:r>
            <a:r>
              <a:rPr lang="en-US" altLang="ja-JP" sz="2800"/>
              <a:t> </a:t>
            </a:r>
          </a:p>
          <a:p>
            <a:pPr eaLnBrk="1" hangingPunct="1"/>
            <a:r>
              <a:rPr lang="en-US" altLang="ja-JP" sz="2800" b="1"/>
              <a:t>Healing</a:t>
            </a:r>
            <a:endParaRPr lang="en-US" altLang="ja-JP" sz="2800"/>
          </a:p>
          <a:p>
            <a:pPr eaLnBrk="1" hangingPunct="1"/>
            <a:r>
              <a:rPr lang="en-US" altLang="ja-JP" sz="2800" b="1"/>
              <a:t>Awareness</a:t>
            </a:r>
            <a:endParaRPr lang="en-US" altLang="ja-JP" sz="2800"/>
          </a:p>
          <a:p>
            <a:pPr eaLnBrk="1" hangingPunct="1"/>
            <a:r>
              <a:rPr lang="en-US" altLang="ja-JP" sz="2800" b="1"/>
              <a:t>Persuasion</a:t>
            </a:r>
            <a:endParaRPr lang="en-US" altLang="ja-JP" sz="2800"/>
          </a:p>
          <a:p>
            <a:pPr eaLnBrk="1" hangingPunct="1"/>
            <a:endParaRPr lang="en-US" altLang="ja-JP" sz="2800"/>
          </a:p>
          <a:p>
            <a:pPr eaLnBrk="1" hangingPunct="1"/>
            <a:endParaRPr lang="en-US" altLang="ja-JP" sz="2800"/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B9042B51-B4EB-DE46-816F-F943F397E8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ja-JP" sz="2800" b="1"/>
              <a:t>Conceptualization</a:t>
            </a:r>
          </a:p>
          <a:p>
            <a:pPr eaLnBrk="1" hangingPunct="1"/>
            <a:r>
              <a:rPr lang="en-US" altLang="ja-JP" sz="2800" b="1"/>
              <a:t>Foresight</a:t>
            </a:r>
            <a:endParaRPr lang="en-US" altLang="ja-JP" sz="2800"/>
          </a:p>
          <a:p>
            <a:pPr eaLnBrk="1" hangingPunct="1"/>
            <a:r>
              <a:rPr lang="en-US" altLang="ja-JP" sz="2800" b="1"/>
              <a:t>Stewardship</a:t>
            </a:r>
            <a:endParaRPr lang="en-US" altLang="ja-JP" sz="2800"/>
          </a:p>
          <a:p>
            <a:pPr eaLnBrk="1" hangingPunct="1"/>
            <a:r>
              <a:rPr lang="en-US" altLang="ja-JP" sz="2800" b="1"/>
              <a:t>Commitment to the growth of people</a:t>
            </a:r>
            <a:endParaRPr lang="en-US" altLang="ja-JP" sz="2800"/>
          </a:p>
          <a:p>
            <a:pPr eaLnBrk="1" hangingPunct="1"/>
            <a:r>
              <a:rPr lang="en-US" altLang="ja-JP" sz="2800" b="1"/>
              <a:t>Building community</a:t>
            </a:r>
            <a:r>
              <a:rPr lang="en-US" altLang="ja-JP" sz="2800"/>
              <a:t> </a:t>
            </a:r>
          </a:p>
          <a:p>
            <a:pPr eaLnBrk="1" hangingPunct="1"/>
            <a:endParaRPr lang="en-US" altLang="ja-JP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06EA9F43-DF94-0749-8E76-8AEE4301A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Listening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FAEEEA79-1B24-8943-84F8-1DDEDAB8D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/>
              <a:t>Leaders have traditionally been valued for their communication and decision-making skills.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A deep commitment to listening intently to others.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Seeks to identify the will of a group and helps to clarify that will.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Listens to what is being said and unsaid.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Tacit knowledge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86F392E3-8685-8346-92AA-BEFDF8CB5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Empathy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6F16C134-AE1C-3A4C-A705-22800AF7F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Understand and empathize with others</a:t>
            </a:r>
          </a:p>
          <a:p>
            <a:pPr eaLnBrk="1" hangingPunct="1"/>
            <a:r>
              <a:rPr lang="en-US" altLang="ja-JP"/>
              <a:t>People need to be accepted and recognized for their special and unique spirits</a:t>
            </a:r>
          </a:p>
          <a:p>
            <a:pPr eaLnBrk="1" hangingPunct="1"/>
            <a:r>
              <a:rPr lang="en-US" altLang="ja-JP"/>
              <a:t>The most successful servant-leaders are those who have become skilled empathetic listeners</a:t>
            </a:r>
          </a:p>
          <a:p>
            <a:pPr eaLnBrk="1" hangingPunct="1"/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14CF598B-7BC2-2C41-A387-AD9A2D8E7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Healing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C304C344-EBF9-9D41-91B4-518C4CE82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ja-JP" sz="2800"/>
              <a:t>The natural process by wich the body repairs itself</a:t>
            </a:r>
          </a:p>
          <a:p>
            <a:pPr eaLnBrk="1" hangingPunct="1"/>
            <a:r>
              <a:rPr lang="en-US" altLang="ja-JP" sz="2800"/>
              <a:t>The healing of relationships is a powerful force for transformation and integration. </a:t>
            </a:r>
          </a:p>
          <a:p>
            <a:pPr eaLnBrk="1" hangingPunct="1"/>
            <a:r>
              <a:rPr lang="en-US" altLang="ja-JP" sz="2800"/>
              <a:t>One of the great strengths of servant-leadership is the potential for healing itself and relationship to others.  </a:t>
            </a:r>
          </a:p>
          <a:p>
            <a:pPr eaLnBrk="1" hangingPunct="1"/>
            <a:r>
              <a:rPr lang="en-US" altLang="ja-JP" sz="2800"/>
              <a:t>Many people have broken spirits and have suffered from a variety of emotional hurts </a:t>
            </a:r>
            <a:r>
              <a:rPr lang="en-US" altLang="ja-JP" sz="2800">
                <a:sym typeface="Wingdings" pitchFamily="2" charset="2"/>
              </a:rPr>
              <a:t> need healing</a:t>
            </a:r>
            <a:endParaRPr lang="en-US" altLang="ja-JP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0C269515-A0FD-FE4C-B90B-F551091A3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Awareness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C5C46C59-1FBE-D549-BED1-01C95C3ED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General awareness, and especially self-awareness, strengthens the servant-leader.  </a:t>
            </a:r>
          </a:p>
          <a:p>
            <a:pPr eaLnBrk="1" hangingPunct="1"/>
            <a:r>
              <a:rPr lang="en-US" altLang="ja-JP"/>
              <a:t>Helps one in understanding issues involving ethics, power and values.  </a:t>
            </a:r>
          </a:p>
          <a:p>
            <a:pPr eaLnBrk="1" hangingPunct="1"/>
            <a:r>
              <a:rPr lang="en-US" altLang="ja-JP"/>
              <a:t>Able to view most situations from a more integrated, holistic position.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ED2BD918-6CAC-324D-AF88-0C094F4C5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/>
              <a:t>Persuasion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F821A586-A8B8-D541-95D0-9479C8E8A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Rather than on one's positional authority, in making decisions within an organization.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Seeks to convince (ensure) others, rather than coerce compliance.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This particular element offers one of the clearest distinctions between the traditional authoritarian model and that of servant-leadership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/>
              <a:t>The servant-leader is effective at building consensus within groups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ctus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Cactus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Designs\Cactus.pot</Template>
  <TotalTime>3162</TotalTime>
  <Words>809</Words>
  <Application>Microsoft Macintosh PowerPoint</Application>
  <PresentationFormat>On-screen Show (4:3)</PresentationFormat>
  <Paragraphs>79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Times New Roman</vt:lpstr>
      <vt:lpstr>ＭＳ Ｐゴシック</vt:lpstr>
      <vt:lpstr>Arial</vt:lpstr>
      <vt:lpstr>Arial Narrow</vt:lpstr>
      <vt:lpstr>Calibri</vt:lpstr>
      <vt:lpstr>游ゴシック</vt:lpstr>
      <vt:lpstr>Wingdings</vt:lpstr>
      <vt:lpstr>Cactus</vt:lpstr>
      <vt:lpstr>Servant Leadership</vt:lpstr>
      <vt:lpstr>Terminology</vt:lpstr>
      <vt:lpstr>Greenleaf Servant-Leadership Approach</vt:lpstr>
      <vt:lpstr>Characteristics</vt:lpstr>
      <vt:lpstr>Listening</vt:lpstr>
      <vt:lpstr>Empathy</vt:lpstr>
      <vt:lpstr>Healing</vt:lpstr>
      <vt:lpstr>Awareness</vt:lpstr>
      <vt:lpstr>Persuasion</vt:lpstr>
      <vt:lpstr>Conceptualization</vt:lpstr>
      <vt:lpstr>Foresight </vt:lpstr>
      <vt:lpstr>Stewardship:</vt:lpstr>
      <vt:lpstr>Commitment to  the growth of people</vt:lpstr>
      <vt:lpstr>Building community</vt:lpstr>
    </vt:vector>
  </TitlesOfParts>
  <Company>Multimedia Laboratory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Servant Leadership</dc:title>
  <dc:creator>Ali Rokhman</dc:creator>
  <cp:lastModifiedBy>ali rokhman</cp:lastModifiedBy>
  <cp:revision>55</cp:revision>
  <dcterms:created xsi:type="dcterms:W3CDTF">2006-01-13T23:02:16Z</dcterms:created>
  <dcterms:modified xsi:type="dcterms:W3CDTF">2022-05-26T14:26:59Z</dcterms:modified>
</cp:coreProperties>
</file>