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59" r:id="rId4"/>
    <p:sldId id="262" r:id="rId5"/>
    <p:sldId id="263" r:id="rId6"/>
    <p:sldId id="265" r:id="rId7"/>
    <p:sldId id="257" r:id="rId8"/>
    <p:sldId id="266" r:id="rId9"/>
    <p:sldId id="289" r:id="rId10"/>
    <p:sldId id="290" r:id="rId11"/>
    <p:sldId id="291" r:id="rId12"/>
    <p:sldId id="267" r:id="rId13"/>
    <p:sldId id="271" r:id="rId14"/>
    <p:sldId id="272" r:id="rId15"/>
    <p:sldId id="269" r:id="rId16"/>
    <p:sldId id="264" r:id="rId17"/>
    <p:sldId id="270" r:id="rId18"/>
    <p:sldId id="260" r:id="rId19"/>
    <p:sldId id="274" r:id="rId20"/>
    <p:sldId id="287" r:id="rId21"/>
    <p:sldId id="283" r:id="rId22"/>
    <p:sldId id="284" r:id="rId23"/>
    <p:sldId id="286" r:id="rId24"/>
    <p:sldId id="282" r:id="rId25"/>
    <p:sldId id="297" r:id="rId26"/>
    <p:sldId id="273" r:id="rId27"/>
    <p:sldId id="298" r:id="rId28"/>
    <p:sldId id="299" r:id="rId29"/>
    <p:sldId id="292" r:id="rId30"/>
    <p:sldId id="293" r:id="rId31"/>
    <p:sldId id="294" r:id="rId32"/>
    <p:sldId id="300" r:id="rId33"/>
    <p:sldId id="2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>
        <p:scale>
          <a:sx n="105" d="100"/>
          <a:sy n="105" d="100"/>
        </p:scale>
        <p:origin x="84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902D3-D9A1-4C0F-B7F6-C1EBACFA98E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E7F00B-F7A1-4127-9B79-FB3E21071E9E}">
      <dgm:prSet/>
      <dgm:spPr/>
      <dgm:t>
        <a:bodyPr/>
        <a:lstStyle/>
        <a:p>
          <a:r>
            <a:rPr lang="en-ID" b="1"/>
            <a:t>The Workplace &amp; Workforce</a:t>
          </a:r>
          <a:endParaRPr lang="en-US"/>
        </a:p>
      </dgm:t>
    </dgm:pt>
    <dgm:pt modelId="{D1DE79FE-368F-429E-B4F2-11C5364DAAE2}" type="parTrans" cxnId="{075D6D4F-AC4F-408B-BE4A-61DE14C20030}">
      <dgm:prSet/>
      <dgm:spPr/>
      <dgm:t>
        <a:bodyPr/>
        <a:lstStyle/>
        <a:p>
          <a:endParaRPr lang="en-US"/>
        </a:p>
      </dgm:t>
    </dgm:pt>
    <dgm:pt modelId="{8A3741BF-DF50-406E-80EA-DC43E56F99B9}" type="sibTrans" cxnId="{075D6D4F-AC4F-408B-BE4A-61DE14C20030}">
      <dgm:prSet/>
      <dgm:spPr/>
      <dgm:t>
        <a:bodyPr/>
        <a:lstStyle/>
        <a:p>
          <a:endParaRPr lang="en-US"/>
        </a:p>
      </dgm:t>
    </dgm:pt>
    <dgm:pt modelId="{1094151E-08BB-404D-95E6-DC7A79899C75}">
      <dgm:prSet/>
      <dgm:spPr/>
      <dgm:t>
        <a:bodyPr/>
        <a:lstStyle/>
        <a:p>
          <a:r>
            <a:rPr lang="en-ID" b="1"/>
            <a:t>Service Delivery</a:t>
          </a:r>
          <a:endParaRPr lang="en-US"/>
        </a:p>
      </dgm:t>
    </dgm:pt>
    <dgm:pt modelId="{D4FB68F3-B255-43BE-8B6F-F6ACEF49DFC6}" type="parTrans" cxnId="{8742EA57-E5D1-48EB-8AEE-09E9EB986F43}">
      <dgm:prSet/>
      <dgm:spPr/>
      <dgm:t>
        <a:bodyPr/>
        <a:lstStyle/>
        <a:p>
          <a:endParaRPr lang="en-US"/>
        </a:p>
      </dgm:t>
    </dgm:pt>
    <dgm:pt modelId="{E343D2DE-25E6-477F-9128-A0544ED2B80C}" type="sibTrans" cxnId="{8742EA57-E5D1-48EB-8AEE-09E9EB986F43}">
      <dgm:prSet/>
      <dgm:spPr/>
      <dgm:t>
        <a:bodyPr/>
        <a:lstStyle/>
        <a:p>
          <a:endParaRPr lang="en-US"/>
        </a:p>
      </dgm:t>
    </dgm:pt>
    <dgm:pt modelId="{728A56BE-A572-4432-B526-CA5305BED58C}">
      <dgm:prSet/>
      <dgm:spPr/>
      <dgm:t>
        <a:bodyPr/>
        <a:lstStyle/>
        <a:p>
          <a:r>
            <a:rPr lang="en-ID" b="1"/>
            <a:t>Pace and Process</a:t>
          </a:r>
          <a:endParaRPr lang="en-US"/>
        </a:p>
      </dgm:t>
    </dgm:pt>
    <dgm:pt modelId="{AB1291AE-6501-49C8-BA89-698C14711AAE}" type="parTrans" cxnId="{49BBC87B-5EAC-4DCA-970C-D549A3379FC7}">
      <dgm:prSet/>
      <dgm:spPr/>
      <dgm:t>
        <a:bodyPr/>
        <a:lstStyle/>
        <a:p>
          <a:endParaRPr lang="en-US"/>
        </a:p>
      </dgm:t>
    </dgm:pt>
    <dgm:pt modelId="{078BBE45-C60B-4963-A11C-04BFED742813}" type="sibTrans" cxnId="{49BBC87B-5EAC-4DCA-970C-D549A3379FC7}">
      <dgm:prSet/>
      <dgm:spPr/>
      <dgm:t>
        <a:bodyPr/>
        <a:lstStyle/>
        <a:p>
          <a:endParaRPr lang="en-US"/>
        </a:p>
      </dgm:t>
    </dgm:pt>
    <dgm:pt modelId="{1E6823FB-FA2A-2A46-B194-23AA57CA7B4E}" type="pres">
      <dgm:prSet presAssocID="{DE3902D3-D9A1-4C0F-B7F6-C1EBACFA98ED}" presName="vert0" presStyleCnt="0">
        <dgm:presLayoutVars>
          <dgm:dir/>
          <dgm:animOne val="branch"/>
          <dgm:animLvl val="lvl"/>
        </dgm:presLayoutVars>
      </dgm:prSet>
      <dgm:spPr/>
    </dgm:pt>
    <dgm:pt modelId="{C2F378D4-52C2-0648-AEC5-E22F7F43516F}" type="pres">
      <dgm:prSet presAssocID="{CFE7F00B-F7A1-4127-9B79-FB3E21071E9E}" presName="thickLine" presStyleLbl="alignNode1" presStyleIdx="0" presStyleCnt="3"/>
      <dgm:spPr/>
    </dgm:pt>
    <dgm:pt modelId="{6A034DFB-F059-9E40-ABA9-23F5B98F6381}" type="pres">
      <dgm:prSet presAssocID="{CFE7F00B-F7A1-4127-9B79-FB3E21071E9E}" presName="horz1" presStyleCnt="0"/>
      <dgm:spPr/>
    </dgm:pt>
    <dgm:pt modelId="{8870EF3F-7231-8C46-9BFF-32F8CF511E54}" type="pres">
      <dgm:prSet presAssocID="{CFE7F00B-F7A1-4127-9B79-FB3E21071E9E}" presName="tx1" presStyleLbl="revTx" presStyleIdx="0" presStyleCnt="3"/>
      <dgm:spPr/>
    </dgm:pt>
    <dgm:pt modelId="{7181E969-C681-0148-980E-C5C9176B4ECD}" type="pres">
      <dgm:prSet presAssocID="{CFE7F00B-F7A1-4127-9B79-FB3E21071E9E}" presName="vert1" presStyleCnt="0"/>
      <dgm:spPr/>
    </dgm:pt>
    <dgm:pt modelId="{9D8475B2-85C7-1A49-AB7A-856CAFAF5C1D}" type="pres">
      <dgm:prSet presAssocID="{1094151E-08BB-404D-95E6-DC7A79899C75}" presName="thickLine" presStyleLbl="alignNode1" presStyleIdx="1" presStyleCnt="3"/>
      <dgm:spPr/>
    </dgm:pt>
    <dgm:pt modelId="{695B9201-1268-D14E-92B8-C05AE35BCFB8}" type="pres">
      <dgm:prSet presAssocID="{1094151E-08BB-404D-95E6-DC7A79899C75}" presName="horz1" presStyleCnt="0"/>
      <dgm:spPr/>
    </dgm:pt>
    <dgm:pt modelId="{9F4EF8D7-7E59-5148-B5DB-374DFC29ADC7}" type="pres">
      <dgm:prSet presAssocID="{1094151E-08BB-404D-95E6-DC7A79899C75}" presName="tx1" presStyleLbl="revTx" presStyleIdx="1" presStyleCnt="3"/>
      <dgm:spPr/>
    </dgm:pt>
    <dgm:pt modelId="{D68F346B-806A-AF40-9B12-D3ED863C9C00}" type="pres">
      <dgm:prSet presAssocID="{1094151E-08BB-404D-95E6-DC7A79899C75}" presName="vert1" presStyleCnt="0"/>
      <dgm:spPr/>
    </dgm:pt>
    <dgm:pt modelId="{99944A0C-75EA-894D-B230-866D3023CD4E}" type="pres">
      <dgm:prSet presAssocID="{728A56BE-A572-4432-B526-CA5305BED58C}" presName="thickLine" presStyleLbl="alignNode1" presStyleIdx="2" presStyleCnt="3"/>
      <dgm:spPr/>
    </dgm:pt>
    <dgm:pt modelId="{9CA0B90E-0F65-7645-9F2F-A69D18B06B56}" type="pres">
      <dgm:prSet presAssocID="{728A56BE-A572-4432-B526-CA5305BED58C}" presName="horz1" presStyleCnt="0"/>
      <dgm:spPr/>
    </dgm:pt>
    <dgm:pt modelId="{C2D8B8CD-BF14-9841-9889-204330AD6233}" type="pres">
      <dgm:prSet presAssocID="{728A56BE-A572-4432-B526-CA5305BED58C}" presName="tx1" presStyleLbl="revTx" presStyleIdx="2" presStyleCnt="3"/>
      <dgm:spPr/>
    </dgm:pt>
    <dgm:pt modelId="{BD4C0F70-731C-2E40-8E3F-0B9B79B3B53E}" type="pres">
      <dgm:prSet presAssocID="{728A56BE-A572-4432-B526-CA5305BED58C}" presName="vert1" presStyleCnt="0"/>
      <dgm:spPr/>
    </dgm:pt>
  </dgm:ptLst>
  <dgm:cxnLst>
    <dgm:cxn modelId="{075D6D4F-AC4F-408B-BE4A-61DE14C20030}" srcId="{DE3902D3-D9A1-4C0F-B7F6-C1EBACFA98ED}" destId="{CFE7F00B-F7A1-4127-9B79-FB3E21071E9E}" srcOrd="0" destOrd="0" parTransId="{D1DE79FE-368F-429E-B4F2-11C5364DAAE2}" sibTransId="{8A3741BF-DF50-406E-80EA-DC43E56F99B9}"/>
    <dgm:cxn modelId="{07289951-5F94-E04A-8E6B-50FFA2EB95F9}" type="presOf" srcId="{728A56BE-A572-4432-B526-CA5305BED58C}" destId="{C2D8B8CD-BF14-9841-9889-204330AD6233}" srcOrd="0" destOrd="0" presId="urn:microsoft.com/office/officeart/2008/layout/LinedList"/>
    <dgm:cxn modelId="{8742EA57-E5D1-48EB-8AEE-09E9EB986F43}" srcId="{DE3902D3-D9A1-4C0F-B7F6-C1EBACFA98ED}" destId="{1094151E-08BB-404D-95E6-DC7A79899C75}" srcOrd="1" destOrd="0" parTransId="{D4FB68F3-B255-43BE-8B6F-F6ACEF49DFC6}" sibTransId="{E343D2DE-25E6-477F-9128-A0544ED2B80C}"/>
    <dgm:cxn modelId="{7B4EE766-D260-F24D-AC58-8CF838DA58BC}" type="presOf" srcId="{1094151E-08BB-404D-95E6-DC7A79899C75}" destId="{9F4EF8D7-7E59-5148-B5DB-374DFC29ADC7}" srcOrd="0" destOrd="0" presId="urn:microsoft.com/office/officeart/2008/layout/LinedList"/>
    <dgm:cxn modelId="{49BBC87B-5EAC-4DCA-970C-D549A3379FC7}" srcId="{DE3902D3-D9A1-4C0F-B7F6-C1EBACFA98ED}" destId="{728A56BE-A572-4432-B526-CA5305BED58C}" srcOrd="2" destOrd="0" parTransId="{AB1291AE-6501-49C8-BA89-698C14711AAE}" sibTransId="{078BBE45-C60B-4963-A11C-04BFED742813}"/>
    <dgm:cxn modelId="{4ED0A9C4-0BC3-6942-9236-C0B68E51F24D}" type="presOf" srcId="{DE3902D3-D9A1-4C0F-B7F6-C1EBACFA98ED}" destId="{1E6823FB-FA2A-2A46-B194-23AA57CA7B4E}" srcOrd="0" destOrd="0" presId="urn:microsoft.com/office/officeart/2008/layout/LinedList"/>
    <dgm:cxn modelId="{45DB01E6-1FAC-C047-82D9-B6E34FAE2509}" type="presOf" srcId="{CFE7F00B-F7A1-4127-9B79-FB3E21071E9E}" destId="{8870EF3F-7231-8C46-9BFF-32F8CF511E54}" srcOrd="0" destOrd="0" presId="urn:microsoft.com/office/officeart/2008/layout/LinedList"/>
    <dgm:cxn modelId="{82ABB9A9-9FEA-8E45-A1CE-5AE354F6816D}" type="presParOf" srcId="{1E6823FB-FA2A-2A46-B194-23AA57CA7B4E}" destId="{C2F378D4-52C2-0648-AEC5-E22F7F43516F}" srcOrd="0" destOrd="0" presId="urn:microsoft.com/office/officeart/2008/layout/LinedList"/>
    <dgm:cxn modelId="{061C3D40-4FF1-EE4E-AD8A-26DA17A18E07}" type="presParOf" srcId="{1E6823FB-FA2A-2A46-B194-23AA57CA7B4E}" destId="{6A034DFB-F059-9E40-ABA9-23F5B98F6381}" srcOrd="1" destOrd="0" presId="urn:microsoft.com/office/officeart/2008/layout/LinedList"/>
    <dgm:cxn modelId="{736A022A-199F-1E4D-918E-4F240F52D945}" type="presParOf" srcId="{6A034DFB-F059-9E40-ABA9-23F5B98F6381}" destId="{8870EF3F-7231-8C46-9BFF-32F8CF511E54}" srcOrd="0" destOrd="0" presId="urn:microsoft.com/office/officeart/2008/layout/LinedList"/>
    <dgm:cxn modelId="{22EF046D-B877-CC4D-878B-A77CA2DB8A02}" type="presParOf" srcId="{6A034DFB-F059-9E40-ABA9-23F5B98F6381}" destId="{7181E969-C681-0148-980E-C5C9176B4ECD}" srcOrd="1" destOrd="0" presId="urn:microsoft.com/office/officeart/2008/layout/LinedList"/>
    <dgm:cxn modelId="{06163E61-DDEA-9841-8913-6F44E4F913A7}" type="presParOf" srcId="{1E6823FB-FA2A-2A46-B194-23AA57CA7B4E}" destId="{9D8475B2-85C7-1A49-AB7A-856CAFAF5C1D}" srcOrd="2" destOrd="0" presId="urn:microsoft.com/office/officeart/2008/layout/LinedList"/>
    <dgm:cxn modelId="{96F58F57-E1C6-4D47-8150-982458915F87}" type="presParOf" srcId="{1E6823FB-FA2A-2A46-B194-23AA57CA7B4E}" destId="{695B9201-1268-D14E-92B8-C05AE35BCFB8}" srcOrd="3" destOrd="0" presId="urn:microsoft.com/office/officeart/2008/layout/LinedList"/>
    <dgm:cxn modelId="{600484A9-A0C4-2640-8CC2-0C24003B5C12}" type="presParOf" srcId="{695B9201-1268-D14E-92B8-C05AE35BCFB8}" destId="{9F4EF8D7-7E59-5148-B5DB-374DFC29ADC7}" srcOrd="0" destOrd="0" presId="urn:microsoft.com/office/officeart/2008/layout/LinedList"/>
    <dgm:cxn modelId="{694E1AF1-DED4-9145-AEC7-3AB87ED64D66}" type="presParOf" srcId="{695B9201-1268-D14E-92B8-C05AE35BCFB8}" destId="{D68F346B-806A-AF40-9B12-D3ED863C9C00}" srcOrd="1" destOrd="0" presId="urn:microsoft.com/office/officeart/2008/layout/LinedList"/>
    <dgm:cxn modelId="{3823A442-7F8E-FD47-940C-D53DC747963F}" type="presParOf" srcId="{1E6823FB-FA2A-2A46-B194-23AA57CA7B4E}" destId="{99944A0C-75EA-894D-B230-866D3023CD4E}" srcOrd="4" destOrd="0" presId="urn:microsoft.com/office/officeart/2008/layout/LinedList"/>
    <dgm:cxn modelId="{F8E1FA44-D86B-9840-BCCD-29FF52E147B3}" type="presParOf" srcId="{1E6823FB-FA2A-2A46-B194-23AA57CA7B4E}" destId="{9CA0B90E-0F65-7645-9F2F-A69D18B06B56}" srcOrd="5" destOrd="0" presId="urn:microsoft.com/office/officeart/2008/layout/LinedList"/>
    <dgm:cxn modelId="{652EEC18-52CF-4B44-B462-3361F552B2D0}" type="presParOf" srcId="{9CA0B90E-0F65-7645-9F2F-A69D18B06B56}" destId="{C2D8B8CD-BF14-9841-9889-204330AD6233}" srcOrd="0" destOrd="0" presId="urn:microsoft.com/office/officeart/2008/layout/LinedList"/>
    <dgm:cxn modelId="{B4F2B60E-2361-8542-9FD3-1323D4399434}" type="presParOf" srcId="{9CA0B90E-0F65-7645-9F2F-A69D18B06B56}" destId="{BD4C0F70-731C-2E40-8E3F-0B9B79B3B5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F3DBD-33C4-47F4-8527-079F0E1BFEA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A4819B-83EF-42CB-A973-8E96A6DBC56D}">
      <dgm:prSet custT="1"/>
      <dgm:spPr/>
      <dgm:t>
        <a:bodyPr/>
        <a:lstStyle/>
        <a:p>
          <a:r>
            <a:rPr lang="en-ID" sz="2000" b="1"/>
            <a:t>Lack of clear strategy</a:t>
          </a:r>
          <a:endParaRPr lang="en-US" sz="2000" b="1"/>
        </a:p>
      </dgm:t>
    </dgm:pt>
    <dgm:pt modelId="{30D5A032-B6C5-4964-8942-77B901220B38}" type="parTrans" cxnId="{BEB1247A-AC62-4CDE-95EB-2A8AEE5BDD2E}">
      <dgm:prSet/>
      <dgm:spPr/>
      <dgm:t>
        <a:bodyPr/>
        <a:lstStyle/>
        <a:p>
          <a:endParaRPr lang="en-US"/>
        </a:p>
      </dgm:t>
    </dgm:pt>
    <dgm:pt modelId="{6F4550A8-B264-474A-8937-034C8471B5BB}" type="sibTrans" cxnId="{BEB1247A-AC62-4CDE-95EB-2A8AEE5BDD2E}">
      <dgm:prSet/>
      <dgm:spPr/>
      <dgm:t>
        <a:bodyPr/>
        <a:lstStyle/>
        <a:p>
          <a:endParaRPr lang="en-US"/>
        </a:p>
      </dgm:t>
    </dgm:pt>
    <dgm:pt modelId="{573AB297-C21F-471E-A533-6B98FAF18524}">
      <dgm:prSet custT="1"/>
      <dgm:spPr/>
      <dgm:t>
        <a:bodyPr/>
        <a:lstStyle/>
        <a:p>
          <a:r>
            <a:rPr lang="en-ID" sz="2400" b="1"/>
            <a:t>Getting executive approval</a:t>
          </a:r>
          <a:endParaRPr lang="en-US" sz="2400" b="1"/>
        </a:p>
      </dgm:t>
    </dgm:pt>
    <dgm:pt modelId="{22653A75-08CC-4537-9884-D5B9E9623DE2}" type="parTrans" cxnId="{9CF114DB-67F0-4849-9D28-3EFDE0DA78F7}">
      <dgm:prSet/>
      <dgm:spPr/>
      <dgm:t>
        <a:bodyPr/>
        <a:lstStyle/>
        <a:p>
          <a:endParaRPr lang="en-US"/>
        </a:p>
      </dgm:t>
    </dgm:pt>
    <dgm:pt modelId="{CC72AA0E-1C7B-4822-AECC-2CDD91653139}" type="sibTrans" cxnId="{9CF114DB-67F0-4849-9D28-3EFDE0DA78F7}">
      <dgm:prSet/>
      <dgm:spPr/>
      <dgm:t>
        <a:bodyPr/>
        <a:lstStyle/>
        <a:p>
          <a:endParaRPr lang="en-US"/>
        </a:p>
      </dgm:t>
    </dgm:pt>
    <dgm:pt modelId="{A81A6D75-8888-4FCD-BDD0-E802141ECC85}">
      <dgm:prSet custT="1"/>
      <dgm:spPr/>
      <dgm:t>
        <a:bodyPr/>
        <a:lstStyle/>
        <a:p>
          <a:r>
            <a:rPr lang="en-ID" sz="1800" b="0"/>
            <a:t>Reluctance to replace legacy software</a:t>
          </a:r>
          <a:endParaRPr lang="en-US" sz="1800" b="0"/>
        </a:p>
      </dgm:t>
    </dgm:pt>
    <dgm:pt modelId="{8795E091-5B6D-4D80-9582-5E5060FCEDC8}" type="parTrans" cxnId="{26D30640-731E-4176-9D2E-3C15634885B5}">
      <dgm:prSet/>
      <dgm:spPr/>
      <dgm:t>
        <a:bodyPr/>
        <a:lstStyle/>
        <a:p>
          <a:endParaRPr lang="en-US"/>
        </a:p>
      </dgm:t>
    </dgm:pt>
    <dgm:pt modelId="{B1B385B3-8371-4367-82DE-8D24AEC72FA4}" type="sibTrans" cxnId="{26D30640-731E-4176-9D2E-3C15634885B5}">
      <dgm:prSet/>
      <dgm:spPr/>
      <dgm:t>
        <a:bodyPr/>
        <a:lstStyle/>
        <a:p>
          <a:endParaRPr lang="en-US"/>
        </a:p>
      </dgm:t>
    </dgm:pt>
    <dgm:pt modelId="{4A399642-877D-46CF-B328-9725FCE342ED}">
      <dgm:prSet custT="1"/>
      <dgm:spPr/>
      <dgm:t>
        <a:bodyPr/>
        <a:lstStyle/>
        <a:p>
          <a:r>
            <a:rPr lang="en-ID" sz="2800"/>
            <a:t>A lack of time</a:t>
          </a:r>
          <a:r>
            <a:rPr lang="en-ID" sz="1600"/>
            <a:t>. </a:t>
          </a:r>
          <a:endParaRPr lang="en-US" sz="1600"/>
        </a:p>
      </dgm:t>
    </dgm:pt>
    <dgm:pt modelId="{7B58BAF1-D512-4855-AD7F-64BBF71E8D34}" type="parTrans" cxnId="{4108941D-1308-49FC-8B96-4611FD223BF0}">
      <dgm:prSet/>
      <dgm:spPr/>
      <dgm:t>
        <a:bodyPr/>
        <a:lstStyle/>
        <a:p>
          <a:endParaRPr lang="en-US"/>
        </a:p>
      </dgm:t>
    </dgm:pt>
    <dgm:pt modelId="{C84176DF-4B10-4FBA-9534-07814766D1C0}" type="sibTrans" cxnId="{4108941D-1308-49FC-8B96-4611FD223BF0}">
      <dgm:prSet/>
      <dgm:spPr/>
      <dgm:t>
        <a:bodyPr/>
        <a:lstStyle/>
        <a:p>
          <a:endParaRPr lang="en-US"/>
        </a:p>
      </dgm:t>
    </dgm:pt>
    <dgm:pt modelId="{4C788382-821C-4848-B943-1262E2BAA7ED}" type="pres">
      <dgm:prSet presAssocID="{78CF3DBD-33C4-47F4-8527-079F0E1BFEA0}" presName="diagram" presStyleCnt="0">
        <dgm:presLayoutVars>
          <dgm:dir/>
          <dgm:resizeHandles val="exact"/>
        </dgm:presLayoutVars>
      </dgm:prSet>
      <dgm:spPr/>
    </dgm:pt>
    <dgm:pt modelId="{93EA293C-EF79-954E-897A-461451C197D1}" type="pres">
      <dgm:prSet presAssocID="{06A4819B-83EF-42CB-A973-8E96A6DBC56D}" presName="arrow" presStyleLbl="node1" presStyleIdx="0" presStyleCnt="4">
        <dgm:presLayoutVars>
          <dgm:bulletEnabled val="1"/>
        </dgm:presLayoutVars>
      </dgm:prSet>
      <dgm:spPr/>
    </dgm:pt>
    <dgm:pt modelId="{2694940B-76A3-8545-A114-43FC01805FB6}" type="pres">
      <dgm:prSet presAssocID="{573AB297-C21F-471E-A533-6B98FAF18524}" presName="arrow" presStyleLbl="node1" presStyleIdx="1" presStyleCnt="4">
        <dgm:presLayoutVars>
          <dgm:bulletEnabled val="1"/>
        </dgm:presLayoutVars>
      </dgm:prSet>
      <dgm:spPr/>
    </dgm:pt>
    <dgm:pt modelId="{C527C13C-573F-8548-A830-C42971D3EBFB}" type="pres">
      <dgm:prSet presAssocID="{A81A6D75-8888-4FCD-BDD0-E802141ECC85}" presName="arrow" presStyleLbl="node1" presStyleIdx="2" presStyleCnt="4" custScaleX="112706" custScaleY="101709">
        <dgm:presLayoutVars>
          <dgm:bulletEnabled val="1"/>
        </dgm:presLayoutVars>
      </dgm:prSet>
      <dgm:spPr/>
    </dgm:pt>
    <dgm:pt modelId="{F294755C-8D4B-104E-96A4-39F9E403DE06}" type="pres">
      <dgm:prSet presAssocID="{4A399642-877D-46CF-B328-9725FCE342ED}" presName="arrow" presStyleLbl="node1" presStyleIdx="3" presStyleCnt="4">
        <dgm:presLayoutVars>
          <dgm:bulletEnabled val="1"/>
        </dgm:presLayoutVars>
      </dgm:prSet>
      <dgm:spPr/>
    </dgm:pt>
  </dgm:ptLst>
  <dgm:cxnLst>
    <dgm:cxn modelId="{EEA09F0D-F76C-7448-AD81-0810ECAD2AFC}" type="presOf" srcId="{78CF3DBD-33C4-47F4-8527-079F0E1BFEA0}" destId="{4C788382-821C-4848-B943-1262E2BAA7ED}" srcOrd="0" destOrd="0" presId="urn:microsoft.com/office/officeart/2005/8/layout/arrow5"/>
    <dgm:cxn modelId="{CA60231B-496C-6745-963B-77F7DEDC5B86}" type="presOf" srcId="{A81A6D75-8888-4FCD-BDD0-E802141ECC85}" destId="{C527C13C-573F-8548-A830-C42971D3EBFB}" srcOrd="0" destOrd="0" presId="urn:microsoft.com/office/officeart/2005/8/layout/arrow5"/>
    <dgm:cxn modelId="{4108941D-1308-49FC-8B96-4611FD223BF0}" srcId="{78CF3DBD-33C4-47F4-8527-079F0E1BFEA0}" destId="{4A399642-877D-46CF-B328-9725FCE342ED}" srcOrd="3" destOrd="0" parTransId="{7B58BAF1-D512-4855-AD7F-64BBF71E8D34}" sibTransId="{C84176DF-4B10-4FBA-9534-07814766D1C0}"/>
    <dgm:cxn modelId="{26D30640-731E-4176-9D2E-3C15634885B5}" srcId="{78CF3DBD-33C4-47F4-8527-079F0E1BFEA0}" destId="{A81A6D75-8888-4FCD-BDD0-E802141ECC85}" srcOrd="2" destOrd="0" parTransId="{8795E091-5B6D-4D80-9582-5E5060FCEDC8}" sibTransId="{B1B385B3-8371-4367-82DE-8D24AEC72FA4}"/>
    <dgm:cxn modelId="{6CCEBC56-43CA-C642-A0A4-BE4A3CB0C972}" type="presOf" srcId="{06A4819B-83EF-42CB-A973-8E96A6DBC56D}" destId="{93EA293C-EF79-954E-897A-461451C197D1}" srcOrd="0" destOrd="0" presId="urn:microsoft.com/office/officeart/2005/8/layout/arrow5"/>
    <dgm:cxn modelId="{BEB1247A-AC62-4CDE-95EB-2A8AEE5BDD2E}" srcId="{78CF3DBD-33C4-47F4-8527-079F0E1BFEA0}" destId="{06A4819B-83EF-42CB-A973-8E96A6DBC56D}" srcOrd="0" destOrd="0" parTransId="{30D5A032-B6C5-4964-8942-77B901220B38}" sibTransId="{6F4550A8-B264-474A-8937-034C8471B5BB}"/>
    <dgm:cxn modelId="{4B93AF80-5DCB-EC40-8E07-BAA2C433B447}" type="presOf" srcId="{4A399642-877D-46CF-B328-9725FCE342ED}" destId="{F294755C-8D4B-104E-96A4-39F9E403DE06}" srcOrd="0" destOrd="0" presId="urn:microsoft.com/office/officeart/2005/8/layout/arrow5"/>
    <dgm:cxn modelId="{A1FDABD6-98E0-704B-838D-78D63BC1C186}" type="presOf" srcId="{573AB297-C21F-471E-A533-6B98FAF18524}" destId="{2694940B-76A3-8545-A114-43FC01805FB6}" srcOrd="0" destOrd="0" presId="urn:microsoft.com/office/officeart/2005/8/layout/arrow5"/>
    <dgm:cxn modelId="{9CF114DB-67F0-4849-9D28-3EFDE0DA78F7}" srcId="{78CF3DBD-33C4-47F4-8527-079F0E1BFEA0}" destId="{573AB297-C21F-471E-A533-6B98FAF18524}" srcOrd="1" destOrd="0" parTransId="{22653A75-08CC-4537-9884-D5B9E9623DE2}" sibTransId="{CC72AA0E-1C7B-4822-AECC-2CDD91653139}"/>
    <dgm:cxn modelId="{B6EC77A5-24C0-8241-B379-15946DC06D0C}" type="presParOf" srcId="{4C788382-821C-4848-B943-1262E2BAA7ED}" destId="{93EA293C-EF79-954E-897A-461451C197D1}" srcOrd="0" destOrd="0" presId="urn:microsoft.com/office/officeart/2005/8/layout/arrow5"/>
    <dgm:cxn modelId="{7BAF4155-AD26-4740-ACB9-35EA042A3792}" type="presParOf" srcId="{4C788382-821C-4848-B943-1262E2BAA7ED}" destId="{2694940B-76A3-8545-A114-43FC01805FB6}" srcOrd="1" destOrd="0" presId="urn:microsoft.com/office/officeart/2005/8/layout/arrow5"/>
    <dgm:cxn modelId="{DF9CE91B-3C2C-5845-AD3E-24C1F560862E}" type="presParOf" srcId="{4C788382-821C-4848-B943-1262E2BAA7ED}" destId="{C527C13C-573F-8548-A830-C42971D3EBFB}" srcOrd="2" destOrd="0" presId="urn:microsoft.com/office/officeart/2005/8/layout/arrow5"/>
    <dgm:cxn modelId="{A9DD30CF-6AB6-D94A-9943-98602D73F874}" type="presParOf" srcId="{4C788382-821C-4848-B943-1262E2BAA7ED}" destId="{F294755C-8D4B-104E-96A4-39F9E403DE06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4055F-C283-4E17-B7B7-C3DE39E4CB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514561-AD8F-4CE0-9673-F9E4E8957027}">
      <dgm:prSet/>
      <dgm:spPr/>
      <dgm:t>
        <a:bodyPr/>
        <a:lstStyle/>
        <a:p>
          <a:r>
            <a:rPr lang="en-US"/>
            <a:t>SDM harus siap berubah</a:t>
          </a:r>
        </a:p>
      </dgm:t>
    </dgm:pt>
    <dgm:pt modelId="{989F46C7-78A3-4E64-9DCA-4228C6C32AAD}" type="parTrans" cxnId="{14773C13-751C-40E9-828B-23940A3072B6}">
      <dgm:prSet/>
      <dgm:spPr/>
      <dgm:t>
        <a:bodyPr/>
        <a:lstStyle/>
        <a:p>
          <a:endParaRPr lang="en-US"/>
        </a:p>
      </dgm:t>
    </dgm:pt>
    <dgm:pt modelId="{C493B86E-C36C-4858-AF38-FFB17C76507D}" type="sibTrans" cxnId="{14773C13-751C-40E9-828B-23940A3072B6}">
      <dgm:prSet/>
      <dgm:spPr/>
      <dgm:t>
        <a:bodyPr/>
        <a:lstStyle/>
        <a:p>
          <a:endParaRPr lang="en-US"/>
        </a:p>
      </dgm:t>
    </dgm:pt>
    <dgm:pt modelId="{42E12C65-4F1E-4A93-9252-9C36085FD0C1}">
      <dgm:prSet/>
      <dgm:spPr/>
      <dgm:t>
        <a:bodyPr/>
        <a:lstStyle/>
        <a:p>
          <a:r>
            <a:rPr lang="en-US"/>
            <a:t>Melahirkan Kembali SDM yang siap bekerja di era digital</a:t>
          </a:r>
        </a:p>
      </dgm:t>
    </dgm:pt>
    <dgm:pt modelId="{F5066903-D16A-499C-AF8C-E173E9B350E0}" type="parTrans" cxnId="{D235DF93-5E35-4249-90E4-088AC8D225A5}">
      <dgm:prSet/>
      <dgm:spPr/>
      <dgm:t>
        <a:bodyPr/>
        <a:lstStyle/>
        <a:p>
          <a:endParaRPr lang="en-US"/>
        </a:p>
      </dgm:t>
    </dgm:pt>
    <dgm:pt modelId="{55E196F3-852E-430A-B063-26A3DF8C1C06}" type="sibTrans" cxnId="{D235DF93-5E35-4249-90E4-088AC8D225A5}">
      <dgm:prSet/>
      <dgm:spPr/>
      <dgm:t>
        <a:bodyPr/>
        <a:lstStyle/>
        <a:p>
          <a:endParaRPr lang="en-US"/>
        </a:p>
      </dgm:t>
    </dgm:pt>
    <dgm:pt modelId="{914CEFC6-08A3-4CE1-98E2-E4C04CAFAC47}">
      <dgm:prSet/>
      <dgm:spPr/>
      <dgm:t>
        <a:bodyPr/>
        <a:lstStyle/>
        <a:p>
          <a:r>
            <a:rPr lang="en-US"/>
            <a:t>Rekruitmen diarahkan</a:t>
          </a:r>
        </a:p>
      </dgm:t>
    </dgm:pt>
    <dgm:pt modelId="{25273E6D-E8CE-432F-9E0B-0884E0956C38}" type="parTrans" cxnId="{63B3A488-2BAD-4884-BF35-0F4A7644C81E}">
      <dgm:prSet/>
      <dgm:spPr/>
      <dgm:t>
        <a:bodyPr/>
        <a:lstStyle/>
        <a:p>
          <a:endParaRPr lang="en-US"/>
        </a:p>
      </dgm:t>
    </dgm:pt>
    <dgm:pt modelId="{4CA128B3-3E9A-4EF6-8D1D-C0C973046E79}" type="sibTrans" cxnId="{63B3A488-2BAD-4884-BF35-0F4A7644C81E}">
      <dgm:prSet/>
      <dgm:spPr/>
      <dgm:t>
        <a:bodyPr/>
        <a:lstStyle/>
        <a:p>
          <a:endParaRPr lang="en-US"/>
        </a:p>
      </dgm:t>
    </dgm:pt>
    <dgm:pt modelId="{1B02F7DF-5ACE-4491-BF58-ADF82156FCD3}">
      <dgm:prSet/>
      <dgm:spPr/>
      <dgm:t>
        <a:bodyPr/>
        <a:lstStyle/>
        <a:p>
          <a:r>
            <a:rPr lang="en-US"/>
            <a:t>Eksisting SDM dikembangkan kapasitasnya </a:t>
          </a:r>
        </a:p>
      </dgm:t>
    </dgm:pt>
    <dgm:pt modelId="{C5706038-9D3E-40F1-BD0C-FB1B8EF6DCA4}" type="parTrans" cxnId="{1B624715-7267-4D70-ABBC-C2B4C887EDD4}">
      <dgm:prSet/>
      <dgm:spPr/>
      <dgm:t>
        <a:bodyPr/>
        <a:lstStyle/>
        <a:p>
          <a:endParaRPr lang="en-US"/>
        </a:p>
      </dgm:t>
    </dgm:pt>
    <dgm:pt modelId="{DC4FF365-47EA-408B-925C-0234928DC1C5}" type="sibTrans" cxnId="{1B624715-7267-4D70-ABBC-C2B4C887EDD4}">
      <dgm:prSet/>
      <dgm:spPr/>
      <dgm:t>
        <a:bodyPr/>
        <a:lstStyle/>
        <a:p>
          <a:endParaRPr lang="en-US"/>
        </a:p>
      </dgm:t>
    </dgm:pt>
    <dgm:pt modelId="{B2490FE5-EEA8-47E2-AF73-C493D0C93D25}">
      <dgm:prSet/>
      <dgm:spPr/>
      <dgm:t>
        <a:bodyPr/>
        <a:lstStyle/>
        <a:p>
          <a:r>
            <a:rPr lang="en-US"/>
            <a:t>Pembentukan digital culture</a:t>
          </a:r>
        </a:p>
      </dgm:t>
    </dgm:pt>
    <dgm:pt modelId="{ABB1803C-1E1A-4E3F-AFE5-054082F0B16E}" type="parTrans" cxnId="{2A2AC7AF-A34C-4EA4-963A-B8B8088371C4}">
      <dgm:prSet/>
      <dgm:spPr/>
      <dgm:t>
        <a:bodyPr/>
        <a:lstStyle/>
        <a:p>
          <a:endParaRPr lang="en-US"/>
        </a:p>
      </dgm:t>
    </dgm:pt>
    <dgm:pt modelId="{CED166EE-C2AB-44B7-934B-F23EA1565CA0}" type="sibTrans" cxnId="{2A2AC7AF-A34C-4EA4-963A-B8B8088371C4}">
      <dgm:prSet/>
      <dgm:spPr/>
      <dgm:t>
        <a:bodyPr/>
        <a:lstStyle/>
        <a:p>
          <a:endParaRPr lang="en-US"/>
        </a:p>
      </dgm:t>
    </dgm:pt>
    <dgm:pt modelId="{3E8777E4-1482-4313-B178-E95DBFAC056B}">
      <dgm:prSet/>
      <dgm:spPr/>
      <dgm:t>
        <a:bodyPr/>
        <a:lstStyle/>
        <a:p>
          <a:r>
            <a:rPr lang="en-US"/>
            <a:t>Namun tetap nilai-nilai kemanusiaan</a:t>
          </a:r>
        </a:p>
      </dgm:t>
    </dgm:pt>
    <dgm:pt modelId="{BECDA29C-5B73-489C-835D-E30799020629}" type="parTrans" cxnId="{DEB4A35A-D2AC-4568-92D9-19A734AEEE2A}">
      <dgm:prSet/>
      <dgm:spPr/>
      <dgm:t>
        <a:bodyPr/>
        <a:lstStyle/>
        <a:p>
          <a:endParaRPr lang="en-US"/>
        </a:p>
      </dgm:t>
    </dgm:pt>
    <dgm:pt modelId="{5BBE96DA-AE9A-4E63-8B3A-485724260C6E}" type="sibTrans" cxnId="{DEB4A35A-D2AC-4568-92D9-19A734AEEE2A}">
      <dgm:prSet/>
      <dgm:spPr/>
      <dgm:t>
        <a:bodyPr/>
        <a:lstStyle/>
        <a:p>
          <a:endParaRPr lang="en-US"/>
        </a:p>
      </dgm:t>
    </dgm:pt>
    <dgm:pt modelId="{51A1EB83-EE4A-6F49-B8CC-80039533F386}" type="pres">
      <dgm:prSet presAssocID="{C204055F-C283-4E17-B7B7-C3DE39E4CB64}" presName="vert0" presStyleCnt="0">
        <dgm:presLayoutVars>
          <dgm:dir/>
          <dgm:animOne val="branch"/>
          <dgm:animLvl val="lvl"/>
        </dgm:presLayoutVars>
      </dgm:prSet>
      <dgm:spPr/>
    </dgm:pt>
    <dgm:pt modelId="{E5088910-A05A-7F49-A40C-0865D1919086}" type="pres">
      <dgm:prSet presAssocID="{3A514561-AD8F-4CE0-9673-F9E4E8957027}" presName="thickLine" presStyleLbl="alignNode1" presStyleIdx="0" presStyleCnt="6"/>
      <dgm:spPr/>
    </dgm:pt>
    <dgm:pt modelId="{61784350-C41D-4C4B-9D2D-AFCBB484D1BA}" type="pres">
      <dgm:prSet presAssocID="{3A514561-AD8F-4CE0-9673-F9E4E8957027}" presName="horz1" presStyleCnt="0"/>
      <dgm:spPr/>
    </dgm:pt>
    <dgm:pt modelId="{B6768598-D879-BD4F-9A7D-80904B335F4C}" type="pres">
      <dgm:prSet presAssocID="{3A514561-AD8F-4CE0-9673-F9E4E8957027}" presName="tx1" presStyleLbl="revTx" presStyleIdx="0" presStyleCnt="6"/>
      <dgm:spPr/>
    </dgm:pt>
    <dgm:pt modelId="{44693E10-93D4-D54D-9D43-7780F1382E47}" type="pres">
      <dgm:prSet presAssocID="{3A514561-AD8F-4CE0-9673-F9E4E8957027}" presName="vert1" presStyleCnt="0"/>
      <dgm:spPr/>
    </dgm:pt>
    <dgm:pt modelId="{914F1A50-2E6D-9C46-A0A8-3934A9FF733D}" type="pres">
      <dgm:prSet presAssocID="{42E12C65-4F1E-4A93-9252-9C36085FD0C1}" presName="thickLine" presStyleLbl="alignNode1" presStyleIdx="1" presStyleCnt="6"/>
      <dgm:spPr/>
    </dgm:pt>
    <dgm:pt modelId="{2595F8D4-EB29-324E-B4AD-6CA9E43B79E7}" type="pres">
      <dgm:prSet presAssocID="{42E12C65-4F1E-4A93-9252-9C36085FD0C1}" presName="horz1" presStyleCnt="0"/>
      <dgm:spPr/>
    </dgm:pt>
    <dgm:pt modelId="{8CFC2A95-A921-8643-810E-5037F36BB76A}" type="pres">
      <dgm:prSet presAssocID="{42E12C65-4F1E-4A93-9252-9C36085FD0C1}" presName="tx1" presStyleLbl="revTx" presStyleIdx="1" presStyleCnt="6"/>
      <dgm:spPr/>
    </dgm:pt>
    <dgm:pt modelId="{1FA2988B-8F00-6D4D-AB83-886F4CB5ECC4}" type="pres">
      <dgm:prSet presAssocID="{42E12C65-4F1E-4A93-9252-9C36085FD0C1}" presName="vert1" presStyleCnt="0"/>
      <dgm:spPr/>
    </dgm:pt>
    <dgm:pt modelId="{B4525C48-82C6-054C-AEAD-310FF4EC9F4F}" type="pres">
      <dgm:prSet presAssocID="{914CEFC6-08A3-4CE1-98E2-E4C04CAFAC47}" presName="thickLine" presStyleLbl="alignNode1" presStyleIdx="2" presStyleCnt="6"/>
      <dgm:spPr/>
    </dgm:pt>
    <dgm:pt modelId="{FD531C07-DE6F-C649-9955-D42AD28A489D}" type="pres">
      <dgm:prSet presAssocID="{914CEFC6-08A3-4CE1-98E2-E4C04CAFAC47}" presName="horz1" presStyleCnt="0"/>
      <dgm:spPr/>
    </dgm:pt>
    <dgm:pt modelId="{43785DEB-E23C-4848-94AE-D3BD29F0242F}" type="pres">
      <dgm:prSet presAssocID="{914CEFC6-08A3-4CE1-98E2-E4C04CAFAC47}" presName="tx1" presStyleLbl="revTx" presStyleIdx="2" presStyleCnt="6"/>
      <dgm:spPr/>
    </dgm:pt>
    <dgm:pt modelId="{53F480B7-57CE-0A4D-8C29-EC304AC8697E}" type="pres">
      <dgm:prSet presAssocID="{914CEFC6-08A3-4CE1-98E2-E4C04CAFAC47}" presName="vert1" presStyleCnt="0"/>
      <dgm:spPr/>
    </dgm:pt>
    <dgm:pt modelId="{1589A75F-BC79-244B-8DCC-F7C4CC3AC27F}" type="pres">
      <dgm:prSet presAssocID="{1B02F7DF-5ACE-4491-BF58-ADF82156FCD3}" presName="thickLine" presStyleLbl="alignNode1" presStyleIdx="3" presStyleCnt="6"/>
      <dgm:spPr/>
    </dgm:pt>
    <dgm:pt modelId="{713172D6-DF51-4E41-931E-C1EC07C65A2F}" type="pres">
      <dgm:prSet presAssocID="{1B02F7DF-5ACE-4491-BF58-ADF82156FCD3}" presName="horz1" presStyleCnt="0"/>
      <dgm:spPr/>
    </dgm:pt>
    <dgm:pt modelId="{5C0BC968-A8C7-054F-B5F2-08D9FB76426F}" type="pres">
      <dgm:prSet presAssocID="{1B02F7DF-5ACE-4491-BF58-ADF82156FCD3}" presName="tx1" presStyleLbl="revTx" presStyleIdx="3" presStyleCnt="6"/>
      <dgm:spPr/>
    </dgm:pt>
    <dgm:pt modelId="{CEC44926-79EC-F64A-9008-870C5FE66A35}" type="pres">
      <dgm:prSet presAssocID="{1B02F7DF-5ACE-4491-BF58-ADF82156FCD3}" presName="vert1" presStyleCnt="0"/>
      <dgm:spPr/>
    </dgm:pt>
    <dgm:pt modelId="{843A1A59-47E7-404F-B44B-4149A54085B0}" type="pres">
      <dgm:prSet presAssocID="{B2490FE5-EEA8-47E2-AF73-C493D0C93D25}" presName="thickLine" presStyleLbl="alignNode1" presStyleIdx="4" presStyleCnt="6"/>
      <dgm:spPr/>
    </dgm:pt>
    <dgm:pt modelId="{43E06719-1101-024D-BE48-8249DBC96CFE}" type="pres">
      <dgm:prSet presAssocID="{B2490FE5-EEA8-47E2-AF73-C493D0C93D25}" presName="horz1" presStyleCnt="0"/>
      <dgm:spPr/>
    </dgm:pt>
    <dgm:pt modelId="{72041FAE-677B-9045-A682-D09E854E633F}" type="pres">
      <dgm:prSet presAssocID="{B2490FE5-EEA8-47E2-AF73-C493D0C93D25}" presName="tx1" presStyleLbl="revTx" presStyleIdx="4" presStyleCnt="6"/>
      <dgm:spPr/>
    </dgm:pt>
    <dgm:pt modelId="{92021830-5340-4340-B277-CF15964EAC48}" type="pres">
      <dgm:prSet presAssocID="{B2490FE5-EEA8-47E2-AF73-C493D0C93D25}" presName="vert1" presStyleCnt="0"/>
      <dgm:spPr/>
    </dgm:pt>
    <dgm:pt modelId="{5B6F9508-E7E5-D540-9C30-95E30C703D76}" type="pres">
      <dgm:prSet presAssocID="{3E8777E4-1482-4313-B178-E95DBFAC056B}" presName="thickLine" presStyleLbl="alignNode1" presStyleIdx="5" presStyleCnt="6"/>
      <dgm:spPr/>
    </dgm:pt>
    <dgm:pt modelId="{D72C5EC6-10F1-0F43-B354-6880362FF387}" type="pres">
      <dgm:prSet presAssocID="{3E8777E4-1482-4313-B178-E95DBFAC056B}" presName="horz1" presStyleCnt="0"/>
      <dgm:spPr/>
    </dgm:pt>
    <dgm:pt modelId="{CE89D342-9BDD-8A4E-A9F9-23276860649E}" type="pres">
      <dgm:prSet presAssocID="{3E8777E4-1482-4313-B178-E95DBFAC056B}" presName="tx1" presStyleLbl="revTx" presStyleIdx="5" presStyleCnt="6"/>
      <dgm:spPr/>
    </dgm:pt>
    <dgm:pt modelId="{C5FC445F-B2D3-304E-B2F3-0AB56527C8D5}" type="pres">
      <dgm:prSet presAssocID="{3E8777E4-1482-4313-B178-E95DBFAC056B}" presName="vert1" presStyleCnt="0"/>
      <dgm:spPr/>
    </dgm:pt>
  </dgm:ptLst>
  <dgm:cxnLst>
    <dgm:cxn modelId="{14773C13-751C-40E9-828B-23940A3072B6}" srcId="{C204055F-C283-4E17-B7B7-C3DE39E4CB64}" destId="{3A514561-AD8F-4CE0-9673-F9E4E8957027}" srcOrd="0" destOrd="0" parTransId="{989F46C7-78A3-4E64-9DCA-4228C6C32AAD}" sibTransId="{C493B86E-C36C-4858-AF38-FFB17C76507D}"/>
    <dgm:cxn modelId="{1B624715-7267-4D70-ABBC-C2B4C887EDD4}" srcId="{C204055F-C283-4E17-B7B7-C3DE39E4CB64}" destId="{1B02F7DF-5ACE-4491-BF58-ADF82156FCD3}" srcOrd="3" destOrd="0" parTransId="{C5706038-9D3E-40F1-BD0C-FB1B8EF6DCA4}" sibTransId="{DC4FF365-47EA-408B-925C-0234928DC1C5}"/>
    <dgm:cxn modelId="{7D0BA13C-9F70-9C44-AEBC-5951209E7B29}" type="presOf" srcId="{3E8777E4-1482-4313-B178-E95DBFAC056B}" destId="{CE89D342-9BDD-8A4E-A9F9-23276860649E}" srcOrd="0" destOrd="0" presId="urn:microsoft.com/office/officeart/2008/layout/LinedList"/>
    <dgm:cxn modelId="{56B26040-69C8-9844-970A-7B0F52DE1AF4}" type="presOf" srcId="{C204055F-C283-4E17-B7B7-C3DE39E4CB64}" destId="{51A1EB83-EE4A-6F49-B8CC-80039533F386}" srcOrd="0" destOrd="0" presId="urn:microsoft.com/office/officeart/2008/layout/LinedList"/>
    <dgm:cxn modelId="{33B81F46-9945-374C-AC08-8C7AAFDC474D}" type="presOf" srcId="{1B02F7DF-5ACE-4491-BF58-ADF82156FCD3}" destId="{5C0BC968-A8C7-054F-B5F2-08D9FB76426F}" srcOrd="0" destOrd="0" presId="urn:microsoft.com/office/officeart/2008/layout/LinedList"/>
    <dgm:cxn modelId="{E15FA753-4B6A-0743-B2E8-04E263BCED88}" type="presOf" srcId="{42E12C65-4F1E-4A93-9252-9C36085FD0C1}" destId="{8CFC2A95-A921-8643-810E-5037F36BB76A}" srcOrd="0" destOrd="0" presId="urn:microsoft.com/office/officeart/2008/layout/LinedList"/>
    <dgm:cxn modelId="{DEB4A35A-D2AC-4568-92D9-19A734AEEE2A}" srcId="{C204055F-C283-4E17-B7B7-C3DE39E4CB64}" destId="{3E8777E4-1482-4313-B178-E95DBFAC056B}" srcOrd="5" destOrd="0" parTransId="{BECDA29C-5B73-489C-835D-E30799020629}" sibTransId="{5BBE96DA-AE9A-4E63-8B3A-485724260C6E}"/>
    <dgm:cxn modelId="{63B3A488-2BAD-4884-BF35-0F4A7644C81E}" srcId="{C204055F-C283-4E17-B7B7-C3DE39E4CB64}" destId="{914CEFC6-08A3-4CE1-98E2-E4C04CAFAC47}" srcOrd="2" destOrd="0" parTransId="{25273E6D-E8CE-432F-9E0B-0884E0956C38}" sibTransId="{4CA128B3-3E9A-4EF6-8D1D-C0C973046E79}"/>
    <dgm:cxn modelId="{65BCE489-EC45-5E46-B4B5-44400335E3E3}" type="presOf" srcId="{3A514561-AD8F-4CE0-9673-F9E4E8957027}" destId="{B6768598-D879-BD4F-9A7D-80904B335F4C}" srcOrd="0" destOrd="0" presId="urn:microsoft.com/office/officeart/2008/layout/LinedList"/>
    <dgm:cxn modelId="{D235DF93-5E35-4249-90E4-088AC8D225A5}" srcId="{C204055F-C283-4E17-B7B7-C3DE39E4CB64}" destId="{42E12C65-4F1E-4A93-9252-9C36085FD0C1}" srcOrd="1" destOrd="0" parTransId="{F5066903-D16A-499C-AF8C-E173E9B350E0}" sibTransId="{55E196F3-852E-430A-B063-26A3DF8C1C06}"/>
    <dgm:cxn modelId="{2A2AC7AF-A34C-4EA4-963A-B8B8088371C4}" srcId="{C204055F-C283-4E17-B7B7-C3DE39E4CB64}" destId="{B2490FE5-EEA8-47E2-AF73-C493D0C93D25}" srcOrd="4" destOrd="0" parTransId="{ABB1803C-1E1A-4E3F-AFE5-054082F0B16E}" sibTransId="{CED166EE-C2AB-44B7-934B-F23EA1565CA0}"/>
    <dgm:cxn modelId="{CCEC37C6-4DD0-4747-AC65-137391AF0D68}" type="presOf" srcId="{914CEFC6-08A3-4CE1-98E2-E4C04CAFAC47}" destId="{43785DEB-E23C-4848-94AE-D3BD29F0242F}" srcOrd="0" destOrd="0" presId="urn:microsoft.com/office/officeart/2008/layout/LinedList"/>
    <dgm:cxn modelId="{5E93DED9-C76D-2A4E-8553-E6A8E65E8BDE}" type="presOf" srcId="{B2490FE5-EEA8-47E2-AF73-C493D0C93D25}" destId="{72041FAE-677B-9045-A682-D09E854E633F}" srcOrd="0" destOrd="0" presId="urn:microsoft.com/office/officeart/2008/layout/LinedList"/>
    <dgm:cxn modelId="{7BB02F1F-CF3E-2845-B1AA-4638583C742D}" type="presParOf" srcId="{51A1EB83-EE4A-6F49-B8CC-80039533F386}" destId="{E5088910-A05A-7F49-A40C-0865D1919086}" srcOrd="0" destOrd="0" presId="urn:microsoft.com/office/officeart/2008/layout/LinedList"/>
    <dgm:cxn modelId="{32AF042D-F66D-4E40-A8A8-C607C49D84C6}" type="presParOf" srcId="{51A1EB83-EE4A-6F49-B8CC-80039533F386}" destId="{61784350-C41D-4C4B-9D2D-AFCBB484D1BA}" srcOrd="1" destOrd="0" presId="urn:microsoft.com/office/officeart/2008/layout/LinedList"/>
    <dgm:cxn modelId="{C426AEC5-C86D-6F49-82AA-257249A10A23}" type="presParOf" srcId="{61784350-C41D-4C4B-9D2D-AFCBB484D1BA}" destId="{B6768598-D879-BD4F-9A7D-80904B335F4C}" srcOrd="0" destOrd="0" presId="urn:microsoft.com/office/officeart/2008/layout/LinedList"/>
    <dgm:cxn modelId="{95CC3CD9-C04C-9F4F-9ED1-8F19D432638F}" type="presParOf" srcId="{61784350-C41D-4C4B-9D2D-AFCBB484D1BA}" destId="{44693E10-93D4-D54D-9D43-7780F1382E47}" srcOrd="1" destOrd="0" presId="urn:microsoft.com/office/officeart/2008/layout/LinedList"/>
    <dgm:cxn modelId="{06814AAE-25D8-714F-A0ED-469A316099DE}" type="presParOf" srcId="{51A1EB83-EE4A-6F49-B8CC-80039533F386}" destId="{914F1A50-2E6D-9C46-A0A8-3934A9FF733D}" srcOrd="2" destOrd="0" presId="urn:microsoft.com/office/officeart/2008/layout/LinedList"/>
    <dgm:cxn modelId="{10FCB917-AB7F-1F40-9CCA-65EFE0158A00}" type="presParOf" srcId="{51A1EB83-EE4A-6F49-B8CC-80039533F386}" destId="{2595F8D4-EB29-324E-B4AD-6CA9E43B79E7}" srcOrd="3" destOrd="0" presId="urn:microsoft.com/office/officeart/2008/layout/LinedList"/>
    <dgm:cxn modelId="{36E0E643-8369-CA44-BAE3-0E0DD6D3B5BC}" type="presParOf" srcId="{2595F8D4-EB29-324E-B4AD-6CA9E43B79E7}" destId="{8CFC2A95-A921-8643-810E-5037F36BB76A}" srcOrd="0" destOrd="0" presId="urn:microsoft.com/office/officeart/2008/layout/LinedList"/>
    <dgm:cxn modelId="{49096449-5605-5D47-BA8F-F3B1EFD534DB}" type="presParOf" srcId="{2595F8D4-EB29-324E-B4AD-6CA9E43B79E7}" destId="{1FA2988B-8F00-6D4D-AB83-886F4CB5ECC4}" srcOrd="1" destOrd="0" presId="urn:microsoft.com/office/officeart/2008/layout/LinedList"/>
    <dgm:cxn modelId="{E6C93585-D3CA-4945-BFE8-5D7CFD47A2D7}" type="presParOf" srcId="{51A1EB83-EE4A-6F49-B8CC-80039533F386}" destId="{B4525C48-82C6-054C-AEAD-310FF4EC9F4F}" srcOrd="4" destOrd="0" presId="urn:microsoft.com/office/officeart/2008/layout/LinedList"/>
    <dgm:cxn modelId="{6E847B2B-2954-5D44-9545-17EDDA2CCF43}" type="presParOf" srcId="{51A1EB83-EE4A-6F49-B8CC-80039533F386}" destId="{FD531C07-DE6F-C649-9955-D42AD28A489D}" srcOrd="5" destOrd="0" presId="urn:microsoft.com/office/officeart/2008/layout/LinedList"/>
    <dgm:cxn modelId="{A1BDD4B2-A4B8-9942-B57C-7B8FBF6AB690}" type="presParOf" srcId="{FD531C07-DE6F-C649-9955-D42AD28A489D}" destId="{43785DEB-E23C-4848-94AE-D3BD29F0242F}" srcOrd="0" destOrd="0" presId="urn:microsoft.com/office/officeart/2008/layout/LinedList"/>
    <dgm:cxn modelId="{1731E118-74C1-D241-A780-01B25A3D57CE}" type="presParOf" srcId="{FD531C07-DE6F-C649-9955-D42AD28A489D}" destId="{53F480B7-57CE-0A4D-8C29-EC304AC8697E}" srcOrd="1" destOrd="0" presId="urn:microsoft.com/office/officeart/2008/layout/LinedList"/>
    <dgm:cxn modelId="{56D8376A-0794-3E4E-B582-5D3B699BD9D5}" type="presParOf" srcId="{51A1EB83-EE4A-6F49-B8CC-80039533F386}" destId="{1589A75F-BC79-244B-8DCC-F7C4CC3AC27F}" srcOrd="6" destOrd="0" presId="urn:microsoft.com/office/officeart/2008/layout/LinedList"/>
    <dgm:cxn modelId="{B2AA4574-A015-C249-8892-F19FCFA9BEA8}" type="presParOf" srcId="{51A1EB83-EE4A-6F49-B8CC-80039533F386}" destId="{713172D6-DF51-4E41-931E-C1EC07C65A2F}" srcOrd="7" destOrd="0" presId="urn:microsoft.com/office/officeart/2008/layout/LinedList"/>
    <dgm:cxn modelId="{F61FB298-C829-BB4B-8483-D6BE2872F691}" type="presParOf" srcId="{713172D6-DF51-4E41-931E-C1EC07C65A2F}" destId="{5C0BC968-A8C7-054F-B5F2-08D9FB76426F}" srcOrd="0" destOrd="0" presId="urn:microsoft.com/office/officeart/2008/layout/LinedList"/>
    <dgm:cxn modelId="{06BD12DC-27C2-AA49-9CF2-CD5DBC8ED02C}" type="presParOf" srcId="{713172D6-DF51-4E41-931E-C1EC07C65A2F}" destId="{CEC44926-79EC-F64A-9008-870C5FE66A35}" srcOrd="1" destOrd="0" presId="urn:microsoft.com/office/officeart/2008/layout/LinedList"/>
    <dgm:cxn modelId="{5C0AB7BA-8A65-3644-98F6-3F02E226A8C9}" type="presParOf" srcId="{51A1EB83-EE4A-6F49-B8CC-80039533F386}" destId="{843A1A59-47E7-404F-B44B-4149A54085B0}" srcOrd="8" destOrd="0" presId="urn:microsoft.com/office/officeart/2008/layout/LinedList"/>
    <dgm:cxn modelId="{FF41161E-AD56-524B-A1C3-64937BD0CCE6}" type="presParOf" srcId="{51A1EB83-EE4A-6F49-B8CC-80039533F386}" destId="{43E06719-1101-024D-BE48-8249DBC96CFE}" srcOrd="9" destOrd="0" presId="urn:microsoft.com/office/officeart/2008/layout/LinedList"/>
    <dgm:cxn modelId="{6773BBE9-29E0-4B48-99E4-E89105F76C89}" type="presParOf" srcId="{43E06719-1101-024D-BE48-8249DBC96CFE}" destId="{72041FAE-677B-9045-A682-D09E854E633F}" srcOrd="0" destOrd="0" presId="urn:microsoft.com/office/officeart/2008/layout/LinedList"/>
    <dgm:cxn modelId="{D49D3A8E-36B3-DC4B-98B9-4884E6F0BC14}" type="presParOf" srcId="{43E06719-1101-024D-BE48-8249DBC96CFE}" destId="{92021830-5340-4340-B277-CF15964EAC48}" srcOrd="1" destOrd="0" presId="urn:microsoft.com/office/officeart/2008/layout/LinedList"/>
    <dgm:cxn modelId="{3E7C3936-062E-A542-862F-F7A2E5E45720}" type="presParOf" srcId="{51A1EB83-EE4A-6F49-B8CC-80039533F386}" destId="{5B6F9508-E7E5-D540-9C30-95E30C703D76}" srcOrd="10" destOrd="0" presId="urn:microsoft.com/office/officeart/2008/layout/LinedList"/>
    <dgm:cxn modelId="{5ACEE5E1-883B-224E-A480-795AB9070D4C}" type="presParOf" srcId="{51A1EB83-EE4A-6F49-B8CC-80039533F386}" destId="{D72C5EC6-10F1-0F43-B354-6880362FF387}" srcOrd="11" destOrd="0" presId="urn:microsoft.com/office/officeart/2008/layout/LinedList"/>
    <dgm:cxn modelId="{3C5C0DEC-A16A-C743-962D-CA0673794F08}" type="presParOf" srcId="{D72C5EC6-10F1-0F43-B354-6880362FF387}" destId="{CE89D342-9BDD-8A4E-A9F9-23276860649E}" srcOrd="0" destOrd="0" presId="urn:microsoft.com/office/officeart/2008/layout/LinedList"/>
    <dgm:cxn modelId="{BBB798A1-49E8-BB41-9A6A-DDDDC235A8F9}" type="presParOf" srcId="{D72C5EC6-10F1-0F43-B354-6880362FF387}" destId="{C5FC445F-B2D3-304E-B2F3-0AB56527C8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FF9D87-8C6E-4C8D-8FC7-2F25AFA2E8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B8ED64-7D2E-474F-B296-644E7A6385F2}">
      <dgm:prSet/>
      <dgm:spPr/>
      <dgm:t>
        <a:bodyPr/>
        <a:lstStyle/>
        <a:p>
          <a:r>
            <a:rPr lang="en-US"/>
            <a:t>Akar masalah dalam organisasi public</a:t>
          </a:r>
        </a:p>
      </dgm:t>
    </dgm:pt>
    <dgm:pt modelId="{FC50BB1F-53E6-40C0-BEB3-08C74FAA2A92}" type="parTrans" cxnId="{4701A9BD-2CE5-4BE5-AB6B-FB8B47414B62}">
      <dgm:prSet/>
      <dgm:spPr/>
      <dgm:t>
        <a:bodyPr/>
        <a:lstStyle/>
        <a:p>
          <a:endParaRPr lang="en-US"/>
        </a:p>
      </dgm:t>
    </dgm:pt>
    <dgm:pt modelId="{BD5022A9-5DE4-4C47-9204-B9B1E0E5FCA8}" type="sibTrans" cxnId="{4701A9BD-2CE5-4BE5-AB6B-FB8B47414B62}">
      <dgm:prSet/>
      <dgm:spPr/>
      <dgm:t>
        <a:bodyPr/>
        <a:lstStyle/>
        <a:p>
          <a:endParaRPr lang="en-US"/>
        </a:p>
      </dgm:t>
    </dgm:pt>
    <dgm:pt modelId="{39241278-AB11-4917-B05F-E2526FBEC4A3}">
      <dgm:prSet/>
      <dgm:spPr/>
      <dgm:t>
        <a:bodyPr/>
        <a:lstStyle/>
        <a:p>
          <a:r>
            <a:rPr lang="en-US"/>
            <a:t>Inovasi adalah perubahan</a:t>
          </a:r>
        </a:p>
      </dgm:t>
    </dgm:pt>
    <dgm:pt modelId="{19A87104-E716-4A4E-8B81-FA7E25FCD451}" type="parTrans" cxnId="{5EDE9BD9-E090-4B8B-90F3-6C7DEB5C3C08}">
      <dgm:prSet/>
      <dgm:spPr/>
      <dgm:t>
        <a:bodyPr/>
        <a:lstStyle/>
        <a:p>
          <a:endParaRPr lang="en-US"/>
        </a:p>
      </dgm:t>
    </dgm:pt>
    <dgm:pt modelId="{F84833D9-D720-4CAC-965D-82CF1CF9D716}" type="sibTrans" cxnId="{5EDE9BD9-E090-4B8B-90F3-6C7DEB5C3C08}">
      <dgm:prSet/>
      <dgm:spPr/>
      <dgm:t>
        <a:bodyPr/>
        <a:lstStyle/>
        <a:p>
          <a:endParaRPr lang="en-US"/>
        </a:p>
      </dgm:t>
    </dgm:pt>
    <dgm:pt modelId="{002E74F1-5CE1-493A-A1EC-234990C30824}">
      <dgm:prSet/>
      <dgm:spPr/>
      <dgm:t>
        <a:bodyPr/>
        <a:lstStyle/>
        <a:p>
          <a:r>
            <a:rPr lang="en-US"/>
            <a:t>Seringkali aturan terlambat untuk menyesuaiakn</a:t>
          </a:r>
        </a:p>
      </dgm:t>
    </dgm:pt>
    <dgm:pt modelId="{838956F6-6B37-407D-82AD-4D85878F4A89}" type="parTrans" cxnId="{D908E1C0-E470-4B44-A169-E59ECAAE6377}">
      <dgm:prSet/>
      <dgm:spPr/>
      <dgm:t>
        <a:bodyPr/>
        <a:lstStyle/>
        <a:p>
          <a:endParaRPr lang="en-US"/>
        </a:p>
      </dgm:t>
    </dgm:pt>
    <dgm:pt modelId="{B5C93E0B-873C-4B7D-84DA-8AE25FF8EA2F}" type="sibTrans" cxnId="{D908E1C0-E470-4B44-A169-E59ECAAE6377}">
      <dgm:prSet/>
      <dgm:spPr/>
      <dgm:t>
        <a:bodyPr/>
        <a:lstStyle/>
        <a:p>
          <a:endParaRPr lang="en-US"/>
        </a:p>
      </dgm:t>
    </dgm:pt>
    <dgm:pt modelId="{F9C422E7-B98E-4DA3-A14C-7145E51914FF}">
      <dgm:prSet/>
      <dgm:spPr/>
      <dgm:t>
        <a:bodyPr/>
        <a:lstStyle/>
        <a:p>
          <a:r>
            <a:rPr lang="en-US"/>
            <a:t>Bagaimana aturan kehadiran dalam WFH</a:t>
          </a:r>
        </a:p>
      </dgm:t>
    </dgm:pt>
    <dgm:pt modelId="{59978DC5-5D8E-48A0-A704-07F6F1B87A50}" type="parTrans" cxnId="{93E7C0F4-DF61-4044-A628-60E6206A56CF}">
      <dgm:prSet/>
      <dgm:spPr/>
      <dgm:t>
        <a:bodyPr/>
        <a:lstStyle/>
        <a:p>
          <a:endParaRPr lang="en-US"/>
        </a:p>
      </dgm:t>
    </dgm:pt>
    <dgm:pt modelId="{2933BBBE-1540-4C22-BF3D-B6BF94B672E2}" type="sibTrans" cxnId="{93E7C0F4-DF61-4044-A628-60E6206A56CF}">
      <dgm:prSet/>
      <dgm:spPr/>
      <dgm:t>
        <a:bodyPr/>
        <a:lstStyle/>
        <a:p>
          <a:endParaRPr lang="en-US"/>
        </a:p>
      </dgm:t>
    </dgm:pt>
    <dgm:pt modelId="{03452D84-A361-4EB6-843F-AD274B17EA52}">
      <dgm:prSet/>
      <dgm:spPr/>
      <dgm:t>
        <a:bodyPr/>
        <a:lstStyle/>
        <a:p>
          <a:r>
            <a:rPr lang="en-US"/>
            <a:t>Banyak ego sectoral</a:t>
          </a:r>
        </a:p>
      </dgm:t>
    </dgm:pt>
    <dgm:pt modelId="{98E1ED05-4DF8-497D-846A-A751726F76A6}" type="parTrans" cxnId="{27B7B6CF-52E5-41EE-8482-3985E99F65D0}">
      <dgm:prSet/>
      <dgm:spPr/>
      <dgm:t>
        <a:bodyPr/>
        <a:lstStyle/>
        <a:p>
          <a:endParaRPr lang="en-US"/>
        </a:p>
      </dgm:t>
    </dgm:pt>
    <dgm:pt modelId="{6C3E75F0-9600-4517-BBC1-6DA248136A7A}" type="sibTrans" cxnId="{27B7B6CF-52E5-41EE-8482-3985E99F65D0}">
      <dgm:prSet/>
      <dgm:spPr/>
      <dgm:t>
        <a:bodyPr/>
        <a:lstStyle/>
        <a:p>
          <a:endParaRPr lang="en-US"/>
        </a:p>
      </dgm:t>
    </dgm:pt>
    <dgm:pt modelId="{877AA225-0403-4692-9AB8-5680C4548575}">
      <dgm:prSet/>
      <dgm:spPr/>
      <dgm:t>
        <a:bodyPr/>
        <a:lstStyle/>
        <a:p>
          <a:r>
            <a:rPr lang="en-US"/>
            <a:t>Organisasi privat lebih fleksibel</a:t>
          </a:r>
        </a:p>
      </dgm:t>
    </dgm:pt>
    <dgm:pt modelId="{29607866-AA2A-4119-9F21-E9325DC9E19B}" type="parTrans" cxnId="{E664A804-0318-4B49-8ACE-2E34D9524520}">
      <dgm:prSet/>
      <dgm:spPr/>
      <dgm:t>
        <a:bodyPr/>
        <a:lstStyle/>
        <a:p>
          <a:endParaRPr lang="en-US"/>
        </a:p>
      </dgm:t>
    </dgm:pt>
    <dgm:pt modelId="{D094FCA5-FDC4-4A08-936D-41E6D20B6E2F}" type="sibTrans" cxnId="{E664A804-0318-4B49-8ACE-2E34D9524520}">
      <dgm:prSet/>
      <dgm:spPr/>
      <dgm:t>
        <a:bodyPr/>
        <a:lstStyle/>
        <a:p>
          <a:endParaRPr lang="en-US"/>
        </a:p>
      </dgm:t>
    </dgm:pt>
    <dgm:pt modelId="{6DB49343-65FD-174C-BA58-C44A97A26B11}" type="pres">
      <dgm:prSet presAssocID="{62FF9D87-8C6E-4C8D-8FC7-2F25AFA2E8FF}" presName="vert0" presStyleCnt="0">
        <dgm:presLayoutVars>
          <dgm:dir/>
          <dgm:animOne val="branch"/>
          <dgm:animLvl val="lvl"/>
        </dgm:presLayoutVars>
      </dgm:prSet>
      <dgm:spPr/>
    </dgm:pt>
    <dgm:pt modelId="{781DA9D3-631C-104A-B683-FB475FC9E96D}" type="pres">
      <dgm:prSet presAssocID="{5AB8ED64-7D2E-474F-B296-644E7A6385F2}" presName="thickLine" presStyleLbl="alignNode1" presStyleIdx="0" presStyleCnt="6"/>
      <dgm:spPr/>
    </dgm:pt>
    <dgm:pt modelId="{B290149C-7332-A845-AEE9-17AEB55CD16D}" type="pres">
      <dgm:prSet presAssocID="{5AB8ED64-7D2E-474F-B296-644E7A6385F2}" presName="horz1" presStyleCnt="0"/>
      <dgm:spPr/>
    </dgm:pt>
    <dgm:pt modelId="{EDEEA1FD-F067-4848-B3D7-EF07731C21F2}" type="pres">
      <dgm:prSet presAssocID="{5AB8ED64-7D2E-474F-B296-644E7A6385F2}" presName="tx1" presStyleLbl="revTx" presStyleIdx="0" presStyleCnt="6"/>
      <dgm:spPr/>
    </dgm:pt>
    <dgm:pt modelId="{6AC363A2-7C5C-0A4D-AB4A-A4773CD24AAF}" type="pres">
      <dgm:prSet presAssocID="{5AB8ED64-7D2E-474F-B296-644E7A6385F2}" presName="vert1" presStyleCnt="0"/>
      <dgm:spPr/>
    </dgm:pt>
    <dgm:pt modelId="{EC7F0166-97C6-014A-AEAA-13E9E2E6CBB8}" type="pres">
      <dgm:prSet presAssocID="{39241278-AB11-4917-B05F-E2526FBEC4A3}" presName="thickLine" presStyleLbl="alignNode1" presStyleIdx="1" presStyleCnt="6"/>
      <dgm:spPr/>
    </dgm:pt>
    <dgm:pt modelId="{740FF7F6-B7BB-7C47-B1ED-828C517DEDFE}" type="pres">
      <dgm:prSet presAssocID="{39241278-AB11-4917-B05F-E2526FBEC4A3}" presName="horz1" presStyleCnt="0"/>
      <dgm:spPr/>
    </dgm:pt>
    <dgm:pt modelId="{B065D775-1D27-6B4A-8A43-D0AED5396B1C}" type="pres">
      <dgm:prSet presAssocID="{39241278-AB11-4917-B05F-E2526FBEC4A3}" presName="tx1" presStyleLbl="revTx" presStyleIdx="1" presStyleCnt="6"/>
      <dgm:spPr/>
    </dgm:pt>
    <dgm:pt modelId="{89877CCF-0E9D-2A4C-AC7B-5AF6B2C0EE70}" type="pres">
      <dgm:prSet presAssocID="{39241278-AB11-4917-B05F-E2526FBEC4A3}" presName="vert1" presStyleCnt="0"/>
      <dgm:spPr/>
    </dgm:pt>
    <dgm:pt modelId="{852564B8-DCB1-874F-BF8B-8B1183FFCD75}" type="pres">
      <dgm:prSet presAssocID="{002E74F1-5CE1-493A-A1EC-234990C30824}" presName="thickLine" presStyleLbl="alignNode1" presStyleIdx="2" presStyleCnt="6"/>
      <dgm:spPr/>
    </dgm:pt>
    <dgm:pt modelId="{E90C5D58-9F79-7A42-B765-B650A5F827A5}" type="pres">
      <dgm:prSet presAssocID="{002E74F1-5CE1-493A-A1EC-234990C30824}" presName="horz1" presStyleCnt="0"/>
      <dgm:spPr/>
    </dgm:pt>
    <dgm:pt modelId="{3FB60053-D6FC-0247-807D-9F1D745556A5}" type="pres">
      <dgm:prSet presAssocID="{002E74F1-5CE1-493A-A1EC-234990C30824}" presName="tx1" presStyleLbl="revTx" presStyleIdx="2" presStyleCnt="6"/>
      <dgm:spPr/>
    </dgm:pt>
    <dgm:pt modelId="{C4DC04BF-D842-A343-8B0C-6F22640FCA5B}" type="pres">
      <dgm:prSet presAssocID="{002E74F1-5CE1-493A-A1EC-234990C30824}" presName="vert1" presStyleCnt="0"/>
      <dgm:spPr/>
    </dgm:pt>
    <dgm:pt modelId="{A2F7908A-2933-3342-AD92-F4A764CA3256}" type="pres">
      <dgm:prSet presAssocID="{F9C422E7-B98E-4DA3-A14C-7145E51914FF}" presName="thickLine" presStyleLbl="alignNode1" presStyleIdx="3" presStyleCnt="6"/>
      <dgm:spPr/>
    </dgm:pt>
    <dgm:pt modelId="{C4361061-F8BA-554C-820C-EC689D2B9EB3}" type="pres">
      <dgm:prSet presAssocID="{F9C422E7-B98E-4DA3-A14C-7145E51914FF}" presName="horz1" presStyleCnt="0"/>
      <dgm:spPr/>
    </dgm:pt>
    <dgm:pt modelId="{CB37AD4C-936F-AA42-922C-B298BB11AEC0}" type="pres">
      <dgm:prSet presAssocID="{F9C422E7-B98E-4DA3-A14C-7145E51914FF}" presName="tx1" presStyleLbl="revTx" presStyleIdx="3" presStyleCnt="6"/>
      <dgm:spPr/>
    </dgm:pt>
    <dgm:pt modelId="{B74802EB-91D6-3745-9011-0BD4E61F45B4}" type="pres">
      <dgm:prSet presAssocID="{F9C422E7-B98E-4DA3-A14C-7145E51914FF}" presName="vert1" presStyleCnt="0"/>
      <dgm:spPr/>
    </dgm:pt>
    <dgm:pt modelId="{E20928BF-4B97-154C-B0AE-7B2E1F6EB565}" type="pres">
      <dgm:prSet presAssocID="{03452D84-A361-4EB6-843F-AD274B17EA52}" presName="thickLine" presStyleLbl="alignNode1" presStyleIdx="4" presStyleCnt="6"/>
      <dgm:spPr/>
    </dgm:pt>
    <dgm:pt modelId="{F1F40AB4-69C8-7F45-97AC-EBA0C5A7313C}" type="pres">
      <dgm:prSet presAssocID="{03452D84-A361-4EB6-843F-AD274B17EA52}" presName="horz1" presStyleCnt="0"/>
      <dgm:spPr/>
    </dgm:pt>
    <dgm:pt modelId="{B00E4461-54E2-744C-BFB1-D89BA357CB63}" type="pres">
      <dgm:prSet presAssocID="{03452D84-A361-4EB6-843F-AD274B17EA52}" presName="tx1" presStyleLbl="revTx" presStyleIdx="4" presStyleCnt="6"/>
      <dgm:spPr/>
    </dgm:pt>
    <dgm:pt modelId="{61257BBE-94E4-2743-BFDB-61D7281D3F29}" type="pres">
      <dgm:prSet presAssocID="{03452D84-A361-4EB6-843F-AD274B17EA52}" presName="vert1" presStyleCnt="0"/>
      <dgm:spPr/>
    </dgm:pt>
    <dgm:pt modelId="{90C6744F-59EC-5048-8761-695BEE7AE007}" type="pres">
      <dgm:prSet presAssocID="{877AA225-0403-4692-9AB8-5680C4548575}" presName="thickLine" presStyleLbl="alignNode1" presStyleIdx="5" presStyleCnt="6"/>
      <dgm:spPr/>
    </dgm:pt>
    <dgm:pt modelId="{31DB89E5-8466-B046-ADB4-1E7445DBD432}" type="pres">
      <dgm:prSet presAssocID="{877AA225-0403-4692-9AB8-5680C4548575}" presName="horz1" presStyleCnt="0"/>
      <dgm:spPr/>
    </dgm:pt>
    <dgm:pt modelId="{817AD3B3-523C-9C4E-8D10-A68427642048}" type="pres">
      <dgm:prSet presAssocID="{877AA225-0403-4692-9AB8-5680C4548575}" presName="tx1" presStyleLbl="revTx" presStyleIdx="5" presStyleCnt="6"/>
      <dgm:spPr/>
    </dgm:pt>
    <dgm:pt modelId="{0DBE60A4-37DC-924A-8629-51E9F7838610}" type="pres">
      <dgm:prSet presAssocID="{877AA225-0403-4692-9AB8-5680C4548575}" presName="vert1" presStyleCnt="0"/>
      <dgm:spPr/>
    </dgm:pt>
  </dgm:ptLst>
  <dgm:cxnLst>
    <dgm:cxn modelId="{E664A804-0318-4B49-8ACE-2E34D9524520}" srcId="{62FF9D87-8C6E-4C8D-8FC7-2F25AFA2E8FF}" destId="{877AA225-0403-4692-9AB8-5680C4548575}" srcOrd="5" destOrd="0" parTransId="{29607866-AA2A-4119-9F21-E9325DC9E19B}" sibTransId="{D094FCA5-FDC4-4A08-936D-41E6D20B6E2F}"/>
    <dgm:cxn modelId="{85EF5409-F703-E44C-9678-BFA1F20C2AEC}" type="presOf" srcId="{39241278-AB11-4917-B05F-E2526FBEC4A3}" destId="{B065D775-1D27-6B4A-8A43-D0AED5396B1C}" srcOrd="0" destOrd="0" presId="urn:microsoft.com/office/officeart/2008/layout/LinedList"/>
    <dgm:cxn modelId="{2767371A-B839-C04D-A6AB-2C00650EC092}" type="presOf" srcId="{002E74F1-5CE1-493A-A1EC-234990C30824}" destId="{3FB60053-D6FC-0247-807D-9F1D745556A5}" srcOrd="0" destOrd="0" presId="urn:microsoft.com/office/officeart/2008/layout/LinedList"/>
    <dgm:cxn modelId="{523AF62A-DA7C-D040-9D58-357E5FF652C6}" type="presOf" srcId="{5AB8ED64-7D2E-474F-B296-644E7A6385F2}" destId="{EDEEA1FD-F067-4848-B3D7-EF07731C21F2}" srcOrd="0" destOrd="0" presId="urn:microsoft.com/office/officeart/2008/layout/LinedList"/>
    <dgm:cxn modelId="{50A76674-BF64-8C46-9AEE-7D786C4B7D61}" type="presOf" srcId="{F9C422E7-B98E-4DA3-A14C-7145E51914FF}" destId="{CB37AD4C-936F-AA42-922C-B298BB11AEC0}" srcOrd="0" destOrd="0" presId="urn:microsoft.com/office/officeart/2008/layout/LinedList"/>
    <dgm:cxn modelId="{F41A6179-B1F0-D347-8E50-1B2E537D5BCF}" type="presOf" srcId="{03452D84-A361-4EB6-843F-AD274B17EA52}" destId="{B00E4461-54E2-744C-BFB1-D89BA357CB63}" srcOrd="0" destOrd="0" presId="urn:microsoft.com/office/officeart/2008/layout/LinedList"/>
    <dgm:cxn modelId="{80B9129F-90AD-414B-8E74-757D554754DB}" type="presOf" srcId="{62FF9D87-8C6E-4C8D-8FC7-2F25AFA2E8FF}" destId="{6DB49343-65FD-174C-BA58-C44A97A26B11}" srcOrd="0" destOrd="0" presId="urn:microsoft.com/office/officeart/2008/layout/LinedList"/>
    <dgm:cxn modelId="{4701A9BD-2CE5-4BE5-AB6B-FB8B47414B62}" srcId="{62FF9D87-8C6E-4C8D-8FC7-2F25AFA2E8FF}" destId="{5AB8ED64-7D2E-474F-B296-644E7A6385F2}" srcOrd="0" destOrd="0" parTransId="{FC50BB1F-53E6-40C0-BEB3-08C74FAA2A92}" sibTransId="{BD5022A9-5DE4-4C47-9204-B9B1E0E5FCA8}"/>
    <dgm:cxn modelId="{D908E1C0-E470-4B44-A169-E59ECAAE6377}" srcId="{62FF9D87-8C6E-4C8D-8FC7-2F25AFA2E8FF}" destId="{002E74F1-5CE1-493A-A1EC-234990C30824}" srcOrd="2" destOrd="0" parTransId="{838956F6-6B37-407D-82AD-4D85878F4A89}" sibTransId="{B5C93E0B-873C-4B7D-84DA-8AE25FF8EA2F}"/>
    <dgm:cxn modelId="{27B7B6CF-52E5-41EE-8482-3985E99F65D0}" srcId="{62FF9D87-8C6E-4C8D-8FC7-2F25AFA2E8FF}" destId="{03452D84-A361-4EB6-843F-AD274B17EA52}" srcOrd="4" destOrd="0" parTransId="{98E1ED05-4DF8-497D-846A-A751726F76A6}" sibTransId="{6C3E75F0-9600-4517-BBC1-6DA248136A7A}"/>
    <dgm:cxn modelId="{5EDE9BD9-E090-4B8B-90F3-6C7DEB5C3C08}" srcId="{62FF9D87-8C6E-4C8D-8FC7-2F25AFA2E8FF}" destId="{39241278-AB11-4917-B05F-E2526FBEC4A3}" srcOrd="1" destOrd="0" parTransId="{19A87104-E716-4A4E-8B81-FA7E25FCD451}" sibTransId="{F84833D9-D720-4CAC-965D-82CF1CF9D716}"/>
    <dgm:cxn modelId="{077D28DF-EB95-2A40-9093-EA8BECA6A083}" type="presOf" srcId="{877AA225-0403-4692-9AB8-5680C4548575}" destId="{817AD3B3-523C-9C4E-8D10-A68427642048}" srcOrd="0" destOrd="0" presId="urn:microsoft.com/office/officeart/2008/layout/LinedList"/>
    <dgm:cxn modelId="{93E7C0F4-DF61-4044-A628-60E6206A56CF}" srcId="{62FF9D87-8C6E-4C8D-8FC7-2F25AFA2E8FF}" destId="{F9C422E7-B98E-4DA3-A14C-7145E51914FF}" srcOrd="3" destOrd="0" parTransId="{59978DC5-5D8E-48A0-A704-07F6F1B87A50}" sibTransId="{2933BBBE-1540-4C22-BF3D-B6BF94B672E2}"/>
    <dgm:cxn modelId="{34799343-DE95-634C-998B-DE5183F265D4}" type="presParOf" srcId="{6DB49343-65FD-174C-BA58-C44A97A26B11}" destId="{781DA9D3-631C-104A-B683-FB475FC9E96D}" srcOrd="0" destOrd="0" presId="urn:microsoft.com/office/officeart/2008/layout/LinedList"/>
    <dgm:cxn modelId="{48EF4A4C-0ACC-8D44-AF1E-E166F66152E5}" type="presParOf" srcId="{6DB49343-65FD-174C-BA58-C44A97A26B11}" destId="{B290149C-7332-A845-AEE9-17AEB55CD16D}" srcOrd="1" destOrd="0" presId="urn:microsoft.com/office/officeart/2008/layout/LinedList"/>
    <dgm:cxn modelId="{2D6D7151-43AF-8440-8549-021954C238A6}" type="presParOf" srcId="{B290149C-7332-A845-AEE9-17AEB55CD16D}" destId="{EDEEA1FD-F067-4848-B3D7-EF07731C21F2}" srcOrd="0" destOrd="0" presId="urn:microsoft.com/office/officeart/2008/layout/LinedList"/>
    <dgm:cxn modelId="{17085892-D9EA-8443-B80E-1F61C13502A9}" type="presParOf" srcId="{B290149C-7332-A845-AEE9-17AEB55CD16D}" destId="{6AC363A2-7C5C-0A4D-AB4A-A4773CD24AAF}" srcOrd="1" destOrd="0" presId="urn:microsoft.com/office/officeart/2008/layout/LinedList"/>
    <dgm:cxn modelId="{0FAEAF15-C0F6-0B4C-8B0E-0C851FE06294}" type="presParOf" srcId="{6DB49343-65FD-174C-BA58-C44A97A26B11}" destId="{EC7F0166-97C6-014A-AEAA-13E9E2E6CBB8}" srcOrd="2" destOrd="0" presId="urn:microsoft.com/office/officeart/2008/layout/LinedList"/>
    <dgm:cxn modelId="{8C7DA65F-F973-CB43-921E-37111165391E}" type="presParOf" srcId="{6DB49343-65FD-174C-BA58-C44A97A26B11}" destId="{740FF7F6-B7BB-7C47-B1ED-828C517DEDFE}" srcOrd="3" destOrd="0" presId="urn:microsoft.com/office/officeart/2008/layout/LinedList"/>
    <dgm:cxn modelId="{0295A822-AF27-2C48-9CA8-0779737F9E3F}" type="presParOf" srcId="{740FF7F6-B7BB-7C47-B1ED-828C517DEDFE}" destId="{B065D775-1D27-6B4A-8A43-D0AED5396B1C}" srcOrd="0" destOrd="0" presId="urn:microsoft.com/office/officeart/2008/layout/LinedList"/>
    <dgm:cxn modelId="{F24432E5-07A7-3549-BD5C-0687E494FC1C}" type="presParOf" srcId="{740FF7F6-B7BB-7C47-B1ED-828C517DEDFE}" destId="{89877CCF-0E9D-2A4C-AC7B-5AF6B2C0EE70}" srcOrd="1" destOrd="0" presId="urn:microsoft.com/office/officeart/2008/layout/LinedList"/>
    <dgm:cxn modelId="{506BF2D7-9972-AB48-B89C-6C2D2F35939A}" type="presParOf" srcId="{6DB49343-65FD-174C-BA58-C44A97A26B11}" destId="{852564B8-DCB1-874F-BF8B-8B1183FFCD75}" srcOrd="4" destOrd="0" presId="urn:microsoft.com/office/officeart/2008/layout/LinedList"/>
    <dgm:cxn modelId="{D46720D1-5331-ED4C-9109-4186432EE189}" type="presParOf" srcId="{6DB49343-65FD-174C-BA58-C44A97A26B11}" destId="{E90C5D58-9F79-7A42-B765-B650A5F827A5}" srcOrd="5" destOrd="0" presId="urn:microsoft.com/office/officeart/2008/layout/LinedList"/>
    <dgm:cxn modelId="{7156F428-058F-0747-B08F-0D33C513CA70}" type="presParOf" srcId="{E90C5D58-9F79-7A42-B765-B650A5F827A5}" destId="{3FB60053-D6FC-0247-807D-9F1D745556A5}" srcOrd="0" destOrd="0" presId="urn:microsoft.com/office/officeart/2008/layout/LinedList"/>
    <dgm:cxn modelId="{B34D3960-CEE6-774D-9170-7BA0CCDEDBBB}" type="presParOf" srcId="{E90C5D58-9F79-7A42-B765-B650A5F827A5}" destId="{C4DC04BF-D842-A343-8B0C-6F22640FCA5B}" srcOrd="1" destOrd="0" presId="urn:microsoft.com/office/officeart/2008/layout/LinedList"/>
    <dgm:cxn modelId="{124A20D2-8DCC-734F-A40E-8A2C9378467C}" type="presParOf" srcId="{6DB49343-65FD-174C-BA58-C44A97A26B11}" destId="{A2F7908A-2933-3342-AD92-F4A764CA3256}" srcOrd="6" destOrd="0" presId="urn:microsoft.com/office/officeart/2008/layout/LinedList"/>
    <dgm:cxn modelId="{DA6D8887-0E63-E64E-83A5-92DF619A46D0}" type="presParOf" srcId="{6DB49343-65FD-174C-BA58-C44A97A26B11}" destId="{C4361061-F8BA-554C-820C-EC689D2B9EB3}" srcOrd="7" destOrd="0" presId="urn:microsoft.com/office/officeart/2008/layout/LinedList"/>
    <dgm:cxn modelId="{677F2011-D971-7F48-8A58-A9CF5A790D5A}" type="presParOf" srcId="{C4361061-F8BA-554C-820C-EC689D2B9EB3}" destId="{CB37AD4C-936F-AA42-922C-B298BB11AEC0}" srcOrd="0" destOrd="0" presId="urn:microsoft.com/office/officeart/2008/layout/LinedList"/>
    <dgm:cxn modelId="{BC17A156-8AFD-F84E-8F4D-11E04F3EA951}" type="presParOf" srcId="{C4361061-F8BA-554C-820C-EC689D2B9EB3}" destId="{B74802EB-91D6-3745-9011-0BD4E61F45B4}" srcOrd="1" destOrd="0" presId="urn:microsoft.com/office/officeart/2008/layout/LinedList"/>
    <dgm:cxn modelId="{03E8D327-3400-B84E-97D4-60FC5D19E6E6}" type="presParOf" srcId="{6DB49343-65FD-174C-BA58-C44A97A26B11}" destId="{E20928BF-4B97-154C-B0AE-7B2E1F6EB565}" srcOrd="8" destOrd="0" presId="urn:microsoft.com/office/officeart/2008/layout/LinedList"/>
    <dgm:cxn modelId="{079AB1B8-2C84-9540-A831-A73E24D98B31}" type="presParOf" srcId="{6DB49343-65FD-174C-BA58-C44A97A26B11}" destId="{F1F40AB4-69C8-7F45-97AC-EBA0C5A7313C}" srcOrd="9" destOrd="0" presId="urn:microsoft.com/office/officeart/2008/layout/LinedList"/>
    <dgm:cxn modelId="{0FDA7179-995A-AD41-A2CF-8A54FB187065}" type="presParOf" srcId="{F1F40AB4-69C8-7F45-97AC-EBA0C5A7313C}" destId="{B00E4461-54E2-744C-BFB1-D89BA357CB63}" srcOrd="0" destOrd="0" presId="urn:microsoft.com/office/officeart/2008/layout/LinedList"/>
    <dgm:cxn modelId="{EDED259D-FD9D-9740-8E34-C88051B63982}" type="presParOf" srcId="{F1F40AB4-69C8-7F45-97AC-EBA0C5A7313C}" destId="{61257BBE-94E4-2743-BFDB-61D7281D3F29}" srcOrd="1" destOrd="0" presId="urn:microsoft.com/office/officeart/2008/layout/LinedList"/>
    <dgm:cxn modelId="{64144144-5174-DF43-B1E4-5B0D1FFBEECF}" type="presParOf" srcId="{6DB49343-65FD-174C-BA58-C44A97A26B11}" destId="{90C6744F-59EC-5048-8761-695BEE7AE007}" srcOrd="10" destOrd="0" presId="urn:microsoft.com/office/officeart/2008/layout/LinedList"/>
    <dgm:cxn modelId="{62322687-8A92-7E43-9CC3-70A0EAEA06CB}" type="presParOf" srcId="{6DB49343-65FD-174C-BA58-C44A97A26B11}" destId="{31DB89E5-8466-B046-ADB4-1E7445DBD432}" srcOrd="11" destOrd="0" presId="urn:microsoft.com/office/officeart/2008/layout/LinedList"/>
    <dgm:cxn modelId="{4FBA0CCB-5EEA-DE46-807D-08479361E770}" type="presParOf" srcId="{31DB89E5-8466-B046-ADB4-1E7445DBD432}" destId="{817AD3B3-523C-9C4E-8D10-A68427642048}" srcOrd="0" destOrd="0" presId="urn:microsoft.com/office/officeart/2008/layout/LinedList"/>
    <dgm:cxn modelId="{DF72DFC6-5746-7D43-8B89-1BA4C09118A5}" type="presParOf" srcId="{31DB89E5-8466-B046-ADB4-1E7445DBD432}" destId="{0DBE60A4-37DC-924A-8629-51E9F78386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78D4-52C2-0648-AEC5-E22F7F43516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0EF3F-7231-8C46-9BFF-32F8CF511E54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100" b="1" kern="1200"/>
            <a:t>The Workplace &amp; Workforce</a:t>
          </a:r>
          <a:endParaRPr lang="en-US" sz="5100" kern="1200"/>
        </a:p>
      </dsp:txBody>
      <dsp:txXfrm>
        <a:off x="0" y="2703"/>
        <a:ext cx="6900512" cy="1843578"/>
      </dsp:txXfrm>
    </dsp:sp>
    <dsp:sp modelId="{9D8475B2-85C7-1A49-AB7A-856CAFAF5C1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EF8D7-7E59-5148-B5DB-374DFC29ADC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100" b="1" kern="1200"/>
            <a:t>Service Delivery</a:t>
          </a:r>
          <a:endParaRPr lang="en-US" sz="5100" kern="1200"/>
        </a:p>
      </dsp:txBody>
      <dsp:txXfrm>
        <a:off x="0" y="1846281"/>
        <a:ext cx="6900512" cy="1843578"/>
      </dsp:txXfrm>
    </dsp:sp>
    <dsp:sp modelId="{99944A0C-75EA-894D-B230-866D3023CD4E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8B8CD-BF14-9841-9889-204330AD623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100" b="1" kern="1200"/>
            <a:t>Pace and Process</a:t>
          </a:r>
          <a:endParaRPr lang="en-US" sz="5100" kern="120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A293C-EF79-954E-897A-461451C197D1}">
      <dsp:nvSpPr>
        <dsp:cNvPr id="0" name=""/>
        <dsp:cNvSpPr/>
      </dsp:nvSpPr>
      <dsp:spPr>
        <a:xfrm>
          <a:off x="4728030" y="-9618"/>
          <a:ext cx="2266707" cy="226670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/>
            <a:t>Lack of clear strategy</a:t>
          </a:r>
          <a:endParaRPr lang="en-US" sz="2000" b="1" kern="1200"/>
        </a:p>
      </dsp:txBody>
      <dsp:txXfrm>
        <a:off x="5294707" y="-9618"/>
        <a:ext cx="1133353" cy="1870033"/>
      </dsp:txXfrm>
    </dsp:sp>
    <dsp:sp modelId="{2694940B-76A3-8545-A114-43FC01805FB6}">
      <dsp:nvSpPr>
        <dsp:cNvPr id="0" name=""/>
        <dsp:cNvSpPr/>
      </dsp:nvSpPr>
      <dsp:spPr>
        <a:xfrm rot="5400000">
          <a:off x="6436444" y="1698795"/>
          <a:ext cx="2266707" cy="226670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/>
            <a:t>Getting executive approval</a:t>
          </a:r>
          <a:endParaRPr lang="en-US" sz="2400" b="1" kern="1200"/>
        </a:p>
      </dsp:txBody>
      <dsp:txXfrm rot="-5400000">
        <a:off x="6833118" y="2265472"/>
        <a:ext cx="1870033" cy="1133353"/>
      </dsp:txXfrm>
    </dsp:sp>
    <dsp:sp modelId="{C527C13C-573F-8548-A830-C42971D3EBFB}">
      <dsp:nvSpPr>
        <dsp:cNvPr id="0" name=""/>
        <dsp:cNvSpPr/>
      </dsp:nvSpPr>
      <dsp:spPr>
        <a:xfrm rot="10800000">
          <a:off x="4584026" y="3387841"/>
          <a:ext cx="2554714" cy="230544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0" kern="1200"/>
            <a:t>Reluctance to replace legacy software</a:t>
          </a:r>
          <a:endParaRPr lang="en-US" sz="1800" b="0" kern="1200"/>
        </a:p>
      </dsp:txBody>
      <dsp:txXfrm rot="10800000">
        <a:off x="5222704" y="3791294"/>
        <a:ext cx="1277357" cy="1901992"/>
      </dsp:txXfrm>
    </dsp:sp>
    <dsp:sp modelId="{F294755C-8D4B-104E-96A4-39F9E403DE06}">
      <dsp:nvSpPr>
        <dsp:cNvPr id="0" name=""/>
        <dsp:cNvSpPr/>
      </dsp:nvSpPr>
      <dsp:spPr>
        <a:xfrm rot="16200000">
          <a:off x="3019616" y="1698795"/>
          <a:ext cx="2266707" cy="226670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kern="1200"/>
            <a:t>A lack of time</a:t>
          </a:r>
          <a:r>
            <a:rPr lang="en-ID" sz="1600" kern="1200"/>
            <a:t>. </a:t>
          </a:r>
          <a:endParaRPr lang="en-US" sz="1600" kern="1200"/>
        </a:p>
      </dsp:txBody>
      <dsp:txXfrm rot="5400000">
        <a:off x="3019616" y="2265472"/>
        <a:ext cx="1870033" cy="1133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88910-A05A-7F49-A40C-0865D1919086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68598-D879-BD4F-9A7D-80904B335F4C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SDM harus siap berubah</a:t>
          </a:r>
        </a:p>
      </dsp:txBody>
      <dsp:txXfrm>
        <a:off x="0" y="2124"/>
        <a:ext cx="10515600" cy="724514"/>
      </dsp:txXfrm>
    </dsp:sp>
    <dsp:sp modelId="{914F1A50-2E6D-9C46-A0A8-3934A9FF733D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C2A95-A921-8643-810E-5037F36BB76A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Melahirkan Kembali SDM yang siap bekerja di era digital</a:t>
          </a:r>
        </a:p>
      </dsp:txBody>
      <dsp:txXfrm>
        <a:off x="0" y="726639"/>
        <a:ext cx="10515600" cy="724514"/>
      </dsp:txXfrm>
    </dsp:sp>
    <dsp:sp modelId="{B4525C48-82C6-054C-AEAD-310FF4EC9F4F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85DEB-E23C-4848-94AE-D3BD29F0242F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Rekruitmen diarahkan</a:t>
          </a:r>
        </a:p>
      </dsp:txBody>
      <dsp:txXfrm>
        <a:off x="0" y="1451154"/>
        <a:ext cx="10515600" cy="724514"/>
      </dsp:txXfrm>
    </dsp:sp>
    <dsp:sp modelId="{1589A75F-BC79-244B-8DCC-F7C4CC3AC27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BC968-A8C7-054F-B5F2-08D9FB76426F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Eksisting SDM dikembangkan kapasitasnya </a:t>
          </a:r>
        </a:p>
      </dsp:txBody>
      <dsp:txXfrm>
        <a:off x="0" y="2175669"/>
        <a:ext cx="10515600" cy="724514"/>
      </dsp:txXfrm>
    </dsp:sp>
    <dsp:sp modelId="{843A1A59-47E7-404F-B44B-4149A54085B0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1FAE-677B-9045-A682-D09E854E633F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Pembentukan digital culture</a:t>
          </a:r>
        </a:p>
      </dsp:txBody>
      <dsp:txXfrm>
        <a:off x="0" y="2900183"/>
        <a:ext cx="10515600" cy="724514"/>
      </dsp:txXfrm>
    </dsp:sp>
    <dsp:sp modelId="{5B6F9508-E7E5-D540-9C30-95E30C703D76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9D342-9BDD-8A4E-A9F9-23276860649E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Namun tetap nilai-nilai kemanusiaan</a:t>
          </a:r>
        </a:p>
      </dsp:txBody>
      <dsp:txXfrm>
        <a:off x="0" y="3624698"/>
        <a:ext cx="10515600" cy="724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DA9D3-631C-104A-B683-FB475FC9E96D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EA1FD-F067-4848-B3D7-EF07731C21F2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Akar masalah dalam organisasi public</a:t>
          </a:r>
        </a:p>
      </dsp:txBody>
      <dsp:txXfrm>
        <a:off x="0" y="2124"/>
        <a:ext cx="10515600" cy="724514"/>
      </dsp:txXfrm>
    </dsp:sp>
    <dsp:sp modelId="{EC7F0166-97C6-014A-AEAA-13E9E2E6CBB8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5D775-1D27-6B4A-8A43-D0AED5396B1C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Inovasi adalah perubahan</a:t>
          </a:r>
        </a:p>
      </dsp:txBody>
      <dsp:txXfrm>
        <a:off x="0" y="726639"/>
        <a:ext cx="10515600" cy="724514"/>
      </dsp:txXfrm>
    </dsp:sp>
    <dsp:sp modelId="{852564B8-DCB1-874F-BF8B-8B1183FFCD75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60053-D6FC-0247-807D-9F1D745556A5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Seringkali aturan terlambat untuk menyesuaiakn</a:t>
          </a:r>
        </a:p>
      </dsp:txBody>
      <dsp:txXfrm>
        <a:off x="0" y="1451154"/>
        <a:ext cx="10515600" cy="724514"/>
      </dsp:txXfrm>
    </dsp:sp>
    <dsp:sp modelId="{A2F7908A-2933-3342-AD92-F4A764CA325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AD4C-936F-AA42-922C-B298BB11AEC0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Bagaimana aturan kehadiran dalam WFH</a:t>
          </a:r>
        </a:p>
      </dsp:txBody>
      <dsp:txXfrm>
        <a:off x="0" y="2175669"/>
        <a:ext cx="10515600" cy="724514"/>
      </dsp:txXfrm>
    </dsp:sp>
    <dsp:sp modelId="{E20928BF-4B97-154C-B0AE-7B2E1F6EB565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E4461-54E2-744C-BFB1-D89BA357CB63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Banyak ego sectoral</a:t>
          </a:r>
        </a:p>
      </dsp:txBody>
      <dsp:txXfrm>
        <a:off x="0" y="2900183"/>
        <a:ext cx="10515600" cy="724514"/>
      </dsp:txXfrm>
    </dsp:sp>
    <dsp:sp modelId="{90C6744F-59EC-5048-8761-695BEE7AE007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AD3B3-523C-9C4E-8D10-A68427642048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Organisasi privat lebih fleksibel</a:t>
          </a:r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26C1F-F92A-2842-80E5-DDBB76B77694}" type="datetimeFigureOut">
              <a:t>2/11/22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396B-D2C8-0348-808A-677293CA0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396B-D2C8-0348-808A-677293CA0E4E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5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9396B-D2C8-0348-808A-677293CA0E4E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2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6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2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7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6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3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4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8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8F9CF-E1AE-BF44-86BC-7DFF4A1F47C6}" type="datetimeFigureOut"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11FC-626F-F244-8FE2-359B84382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8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14562-8B12-094A-A9D3-9CB3315E4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431" y="1650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kern="1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Digital Transformation in the Public Sector</a:t>
            </a:r>
            <a:br>
              <a:rPr lang="en-US" sz="4200" b="1" kern="120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>
                <a:latin typeface="+mj-lt"/>
                <a:ea typeface="+mj-ea"/>
                <a:cs typeface="+mj-cs"/>
              </a:rPr>
              <a:t>in the Metaverse Era</a:t>
            </a:r>
            <a:endParaRPr lang="en-US" sz="4200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77B36CE-689E-2E41-BD30-CECE4306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431" y="3988138"/>
            <a:ext cx="4167115" cy="1358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kern="120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Ali Rokhman</a:t>
            </a:r>
          </a:p>
          <a:p>
            <a:pPr algn="l"/>
            <a:r>
              <a:rPr lang="en-US" sz="2000" kern="120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Program Studi Administrasi Publik</a:t>
            </a:r>
          </a:p>
          <a:p>
            <a:pPr algn="l"/>
            <a:r>
              <a:rPr lang="en-US" sz="2000" kern="120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Universitas Jenderal Soedirman</a:t>
            </a:r>
          </a:p>
        </p:txBody>
      </p:sp>
      <p:sp>
        <p:nvSpPr>
          <p:cNvPr id="7173" name="Freeform: Shape 7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Universitas Jenderal Soedirman - Wikipedia bahasa Indonesia, ensiklopedia  bebas">
            <a:extLst>
              <a:ext uri="{FF2B5EF4-FFF2-40B4-BE49-F238E27FC236}">
                <a16:creationId xmlns:a16="http://schemas.microsoft.com/office/drawing/2014/main" id="{608F72E0-F9BD-4946-91A7-54EE6857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1503" y="2129307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34994E-D258-0447-896F-5FF9351C3257}"/>
              </a:ext>
            </a:extLst>
          </p:cNvPr>
          <p:cNvSpPr txBox="1"/>
          <p:nvPr/>
        </p:nvSpPr>
        <p:spPr>
          <a:xfrm>
            <a:off x="846431" y="5514039"/>
            <a:ext cx="57791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rgbClr val="FFFF00"/>
                </a:solidFill>
              </a:rPr>
              <a:t>Disampaikan pada Diskusi Publik 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FFFF00"/>
                </a:solidFill>
              </a:rPr>
              <a:t>Diselenggarakan oleh Himpunan Mahasiswa Administrasi Publik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FFFF00"/>
                </a:solidFill>
              </a:rPr>
              <a:t>FISIP UNSOED 13 Februari 2022</a:t>
            </a:r>
          </a:p>
        </p:txBody>
      </p:sp>
    </p:spTree>
    <p:extLst>
      <p:ext uri="{BB962C8B-B14F-4D97-AF65-F5344CB8AC3E}">
        <p14:creationId xmlns:p14="http://schemas.microsoft.com/office/powerpoint/2010/main" val="209437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2FBD-CF3A-C246-B9B0-C7C68A83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88"/>
            <a:ext cx="10515600" cy="1325563"/>
          </a:xfrm>
        </p:spPr>
        <p:txBody>
          <a:bodyPr>
            <a:normAutofit/>
          </a:bodyPr>
          <a:lstStyle/>
          <a:p>
            <a:r>
              <a:rPr lang="en-ID" sz="4800" b="1">
                <a:solidFill>
                  <a:srgbClr val="FFFF00"/>
                </a:solidFill>
              </a:rPr>
              <a:t>Service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84658-9D1A-6E42-B2AF-FF862F5E9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94"/>
            <a:ext cx="10515600" cy="4779712"/>
          </a:xfrm>
        </p:spPr>
        <p:txBody>
          <a:bodyPr>
            <a:normAutofit fontScale="92500" lnSpcReduction="20000"/>
          </a:bodyPr>
          <a:lstStyle/>
          <a:p>
            <a:r>
              <a:rPr lang="en-ID" sz="2600"/>
              <a:t>COVID-19 is forcing governments to look at service delivery in a different light (lebih mudah)</a:t>
            </a:r>
          </a:p>
          <a:p>
            <a:r>
              <a:rPr lang="en-ID" sz="2600"/>
              <a:t>Conventional belief dictates that personalization requires </a:t>
            </a:r>
            <a:r>
              <a:rPr lang="en-ID" sz="2600">
                <a:solidFill>
                  <a:srgbClr val="FFFF00"/>
                </a:solidFill>
              </a:rPr>
              <a:t>the human touch</a:t>
            </a:r>
            <a:r>
              <a:rPr lang="en-ID" sz="2600"/>
              <a:t>. On the contrary, digital technology provides a </a:t>
            </a:r>
            <a:r>
              <a:rPr lang="en-ID" sz="2600">
                <a:solidFill>
                  <a:srgbClr val="FFFF00"/>
                </a:solidFill>
              </a:rPr>
              <a:t>more accessible and personalized service</a:t>
            </a:r>
            <a:r>
              <a:rPr lang="en-ID" sz="2600"/>
              <a:t>. </a:t>
            </a:r>
          </a:p>
          <a:p>
            <a:r>
              <a:rPr lang="en-ID" sz="2600"/>
              <a:t>Digital platforms and applications tend to have a simple and user-friendly interface. They try to incorporate user feedback at every stage, thereby making the user experience more engaging and personalized. For instance:</a:t>
            </a:r>
          </a:p>
          <a:p>
            <a:pPr lvl="1"/>
            <a:r>
              <a:rPr lang="en-ID" sz="2200">
                <a:sym typeface="Wingdings" pitchFamily="2" charset="2"/>
              </a:rPr>
              <a:t>UK and USA </a:t>
            </a:r>
            <a:r>
              <a:rPr lang="en-ID" sz="2200"/>
              <a:t>Digital courts in the pandemic. Conducting hearings through teleconferencing platforms. </a:t>
            </a:r>
          </a:p>
          <a:p>
            <a:pPr lvl="1"/>
            <a:r>
              <a:rPr lang="en-ID" sz="2200"/>
              <a:t>the Spanish government has deployed an AI-powered chatbot called ‘Hispabot’ to answer over 200 questions from detailed symptoms of the widespread disease to emergency numbers.</a:t>
            </a:r>
          </a:p>
          <a:p>
            <a:r>
              <a:rPr lang="en-ID" sz="2600"/>
              <a:t>Digital identity has received wider acceptance. Verifikasi secara fisik tidak lagi menjadi keharusan. For instance:</a:t>
            </a:r>
          </a:p>
          <a:p>
            <a:pPr lvl="1"/>
            <a:r>
              <a:rPr lang="en-ID" sz="2200"/>
              <a:t>in Chile, a digital ID system allowed people to enroll themselves in social programs as beneficiaries. [Seperti pendaftaran BLT atau kartu pra-kerja]</a:t>
            </a:r>
            <a:endParaRPr lang="en-ID" sz="2200" b="1"/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2540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2FBD-CF3A-C246-B9B0-C7C68A83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800" b="1">
                <a:solidFill>
                  <a:srgbClr val="FFFF00"/>
                </a:solidFill>
              </a:rPr>
              <a:t>Pace and Process</a:t>
            </a:r>
            <a:endParaRPr lang="en-US" sz="4800">
              <a:solidFill>
                <a:srgbClr val="FFFF00"/>
              </a:solidFill>
              <a:latin typeface="Brush Script MT" panose="03060802040406070304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84658-9D1A-6E42-B2AF-FF862F5E9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03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ID" sz="3600"/>
              <a:t>Pace: </a:t>
            </a:r>
          </a:p>
          <a:p>
            <a:pPr lvl="1"/>
            <a:r>
              <a:rPr lang="en-ID" sz="3200"/>
              <a:t>Mengurangi tahap atau prosedur</a:t>
            </a:r>
          </a:p>
          <a:p>
            <a:pPr lvl="1"/>
            <a:r>
              <a:rPr lang="en-ID" sz="3200"/>
              <a:t>Tidak banyak meja (tanda tangan pejabat) yang harus dilalui </a:t>
            </a:r>
          </a:p>
          <a:p>
            <a:r>
              <a:rPr lang="en-ID" sz="3600"/>
              <a:t>Process: </a:t>
            </a:r>
          </a:p>
          <a:p>
            <a:pPr lvl="1"/>
            <a:r>
              <a:rPr lang="en-ID" sz="3200"/>
              <a:t>Tidak ada persyaratan yang dupilkasi</a:t>
            </a:r>
          </a:p>
          <a:p>
            <a:pPr lvl="1"/>
            <a:r>
              <a:rPr lang="en-ID" sz="3200"/>
              <a:t>Tidak berbasis kertas</a:t>
            </a:r>
          </a:p>
          <a:p>
            <a:pPr lvl="1"/>
            <a:r>
              <a:rPr lang="en-ID" sz="3200"/>
              <a:t>Tanda tangan digital</a:t>
            </a:r>
          </a:p>
          <a:p>
            <a:pPr lvl="1"/>
            <a:r>
              <a:rPr lang="en-ID" sz="3200"/>
              <a:t>Pemenuhan persyaratan dokumen diupload</a:t>
            </a:r>
          </a:p>
          <a:p>
            <a:pPr marL="457200" lvl="1" indent="0">
              <a:buNone/>
            </a:pPr>
            <a:r>
              <a:rPr lang="en-ID" sz="3200"/>
              <a:t> </a:t>
            </a:r>
          </a:p>
          <a:p>
            <a:endParaRPr lang="en-ID" sz="3600" b="1"/>
          </a:p>
          <a:p>
            <a:pPr lvl="1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5843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BDF7BD-D460-3745-9CB2-FD74F01E2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424" y="0"/>
            <a:ext cx="690755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8B2D94-8BFF-C04B-B0BA-F4928EC1B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6662"/>
            <a:ext cx="5413159" cy="4182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DDBB7-3B97-E34F-A3D9-E1762EB35B48}"/>
              </a:ext>
            </a:extLst>
          </p:cNvPr>
          <p:cNvSpPr txBox="1"/>
          <p:nvPr/>
        </p:nvSpPr>
        <p:spPr>
          <a:xfrm>
            <a:off x="240631" y="468501"/>
            <a:ext cx="4728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/>
              <a:t>Mendaftar secara online dengan cara mengunggah dokumen yang dipersyaratkan serta mengisi form yang tersedia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6286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657D-BC46-7A48-87A2-68E843A1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72D75-06A2-2D47-AC91-BE7F98BFF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pact-of-government-digital-transformation">
            <a:extLst>
              <a:ext uri="{FF2B5EF4-FFF2-40B4-BE49-F238E27FC236}">
                <a16:creationId xmlns:a16="http://schemas.microsoft.com/office/drawing/2014/main" id="{C616FF25-C00B-6D4E-9369-9C807C898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1" y="-23728"/>
            <a:ext cx="11909025" cy="680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14E75-4EC4-7342-B2C5-32A72869BBFF}"/>
              </a:ext>
            </a:extLst>
          </p:cNvPr>
          <p:cNvSpPr txBox="1"/>
          <p:nvPr/>
        </p:nvSpPr>
        <p:spPr>
          <a:xfrm>
            <a:off x="0" y="-23728"/>
            <a:ext cx="60939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https://whatfix.com/blog/wp-content/uploads/2021/02/impact-of-government-digital-transformation.jpeg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8A00A-E307-8948-85F6-56E5E094DFC3}"/>
              </a:ext>
            </a:extLst>
          </p:cNvPr>
          <p:cNvSpPr txBox="1"/>
          <p:nvPr/>
        </p:nvSpPr>
        <p:spPr>
          <a:xfrm>
            <a:off x="681789" y="3059668"/>
            <a:ext cx="2827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>
                <a:solidFill>
                  <a:srgbClr val="FF0000"/>
                </a:solidFill>
              </a:rPr>
              <a:t>Better engagement and collaboration with citizens. There’s an increased level of trust in the government. 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80D50-661B-1E4F-86B5-74206CA85C85}"/>
              </a:ext>
            </a:extLst>
          </p:cNvPr>
          <p:cNvSpPr txBox="1"/>
          <p:nvPr/>
        </p:nvSpPr>
        <p:spPr>
          <a:xfrm>
            <a:off x="989597" y="5889148"/>
            <a:ext cx="30239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>
                <a:solidFill>
                  <a:srgbClr val="FF0000"/>
                </a:solidFill>
              </a:rPr>
              <a:t>Bridge the skill gap by providing employees with improved and personalized learning experiences.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88799-1BDC-B94D-9FF0-AFABA1E0D8D5}"/>
              </a:ext>
            </a:extLst>
          </p:cNvPr>
          <p:cNvSpPr txBox="1"/>
          <p:nvPr/>
        </p:nvSpPr>
        <p:spPr>
          <a:xfrm>
            <a:off x="9042175" y="3059668"/>
            <a:ext cx="2827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>
                <a:solidFill>
                  <a:srgbClr val="FF0000"/>
                </a:solidFill>
              </a:rPr>
              <a:t>Data is at the heart of digital government strategy. the decision-making process has become data-driven and improved drastically.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0A7ECA-CA83-2445-84D5-C23CE429AC9E}"/>
              </a:ext>
            </a:extLst>
          </p:cNvPr>
          <p:cNvSpPr txBox="1"/>
          <p:nvPr/>
        </p:nvSpPr>
        <p:spPr>
          <a:xfrm>
            <a:off x="8974159" y="5754211"/>
            <a:ext cx="29634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>
                <a:solidFill>
                  <a:srgbClr val="FF0000"/>
                </a:solidFill>
              </a:rPr>
              <a:t>The procurement process, for instance, has become simplified, flexible, and fast-paced.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0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1BA7-89E8-EE46-8536-00BFC5ED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611" y="1965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>
                <a:solidFill>
                  <a:srgbClr val="FFFF00"/>
                </a:solidFill>
                <a:latin typeface="Pristina" panose="03060402040406080204" pitchFamily="66" charset="77"/>
                <a:cs typeface="Ink Free" panose="020F0502020204030204" pitchFamily="34" charset="0"/>
              </a:rPr>
              <a:t>Bagaimana Indonesia?</a:t>
            </a:r>
          </a:p>
        </p:txBody>
      </p:sp>
    </p:spTree>
    <p:extLst>
      <p:ext uri="{BB962C8B-B14F-4D97-AF65-F5344CB8AC3E}">
        <p14:creationId xmlns:p14="http://schemas.microsoft.com/office/powerpoint/2010/main" val="94051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CA67-525B-A740-A047-39DA1E62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C138-B296-9A4F-BAE2-6FB77524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24479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ID">
                <a:effectLst/>
              </a:rPr>
              <a:t>Di era disrupsi saat ini Jokowi berharap seluruh anggota Korpri harus mau dan harus mampu beradaptasi dengan perubahan. Caranya dengan terus meningkatkan kompetensi diri sehingga menjadi trendsetter, bukan sebatas follower</a:t>
            </a:r>
          </a:p>
          <a:p>
            <a:r>
              <a:rPr lang="en-ID">
                <a:effectLst/>
              </a:rPr>
              <a:t>Dengan kemajuan teknologi, tidak ada lagi toleransi bagi layanan yang rumit dan lama. </a:t>
            </a:r>
            <a:r>
              <a:rPr lang="en-ID" b="1">
                <a:solidFill>
                  <a:srgbClr val="FFFF00"/>
                </a:solidFill>
                <a:effectLst/>
              </a:rPr>
              <a:t>Jangan terpaku pada cara-cara lama</a:t>
            </a:r>
            <a:r>
              <a:rPr lang="en-ID">
                <a:effectLst/>
              </a:rPr>
              <a:t>. Segera terapkan cara-cara baru</a:t>
            </a:r>
          </a:p>
          <a:p>
            <a:r>
              <a:rPr lang="en-ID">
                <a:effectLst/>
              </a:rPr>
              <a:t>Jokowi meminta Korpri memanfaatkan teknologi, dan menerapkan    </a:t>
            </a:r>
            <a:r>
              <a:rPr lang="en-ID" b="1">
                <a:solidFill>
                  <a:srgbClr val="FFFF00"/>
                </a:solidFill>
                <a:effectLst/>
              </a:rPr>
              <a:t>e-government.</a:t>
            </a:r>
            <a:r>
              <a:rPr lang="en-ID">
                <a:effectLst/>
              </a:rPr>
              <a:t> Sebab teknologi telah memungkinkan pelayanan kepada masyarakat dilakukan lebih cepat dan lebih akurat.</a:t>
            </a:r>
            <a:br>
              <a:rPr lang="en-ID">
                <a:effectLst/>
              </a:rPr>
            </a:b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368A7-782C-3846-936B-DEFC28898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93500" cy="208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09A383-390F-214E-9906-2D2F03904D5B}"/>
              </a:ext>
            </a:extLst>
          </p:cNvPr>
          <p:cNvSpPr txBox="1"/>
          <p:nvPr/>
        </p:nvSpPr>
        <p:spPr>
          <a:xfrm>
            <a:off x="484271" y="6362070"/>
            <a:ext cx="110092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https://nasional.kompas.com/read/2022/01/28/16450521/jokowi-sudah-sangat-lama-asn-ada-di-zona-nyaman-terbelenggu-birokrasi-feodal?page=all</a:t>
            </a:r>
          </a:p>
        </p:txBody>
      </p:sp>
    </p:spTree>
    <p:extLst>
      <p:ext uri="{BB962C8B-B14F-4D97-AF65-F5344CB8AC3E}">
        <p14:creationId xmlns:p14="http://schemas.microsoft.com/office/powerpoint/2010/main" val="107556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F06B-6436-1847-8C0F-88F11979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/>
              <a:t>Indonesia Digital Nation - A Journey of Digital Transformation - IPC HM2021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37413-3F48-5347-AF78-3DCEDCFA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/>
              <a:t>https://www.youtube.com/watch?v=jTkNAtlkgjQ</a:t>
            </a:r>
          </a:p>
        </p:txBody>
      </p:sp>
    </p:spTree>
    <p:extLst>
      <p:ext uri="{BB962C8B-B14F-4D97-AF65-F5344CB8AC3E}">
        <p14:creationId xmlns:p14="http://schemas.microsoft.com/office/powerpoint/2010/main" val="45327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50564-816B-3A40-B459-09142E2E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/>
              <a:t>Barriers to Digital Government Transformation</a:t>
            </a:r>
            <a:endParaRPr lang="en-US"/>
          </a:p>
        </p:txBody>
      </p:sp>
      <p:pic>
        <p:nvPicPr>
          <p:cNvPr id="5122" name="Picture 2" descr="barriers-to-digital-government-transformation">
            <a:extLst>
              <a:ext uri="{FF2B5EF4-FFF2-40B4-BE49-F238E27FC236}">
                <a16:creationId xmlns:a16="http://schemas.microsoft.com/office/drawing/2014/main" id="{FCC8622A-72DB-BF4D-8155-2016E83D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758"/>
            <a:ext cx="10993755" cy="62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4A010-D1D1-F042-9F11-11FA789ED903}"/>
              </a:ext>
            </a:extLst>
          </p:cNvPr>
          <p:cNvSpPr txBox="1"/>
          <p:nvPr/>
        </p:nvSpPr>
        <p:spPr>
          <a:xfrm>
            <a:off x="676775" y="6385153"/>
            <a:ext cx="6093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https://whatfix.com/blog/wp-content/uploads/2021/02/barriers-to-digital-government-transformation.jpeg</a:t>
            </a:r>
          </a:p>
        </p:txBody>
      </p:sp>
    </p:spTree>
    <p:extLst>
      <p:ext uri="{BB962C8B-B14F-4D97-AF65-F5344CB8AC3E}">
        <p14:creationId xmlns:p14="http://schemas.microsoft.com/office/powerpoint/2010/main" val="71765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0DAB-9BD8-734F-8AA2-CD5DA6D0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94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Hambatan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A9BE15F-ED23-4BD5-A59D-D8A6E2861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438497"/>
              </p:ext>
            </p:extLst>
          </p:nvPr>
        </p:nvGraphicFramePr>
        <p:xfrm>
          <a:off x="0" y="587166"/>
          <a:ext cx="11722768" cy="568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B9E8272-67E7-DC41-AF0D-31606A08E63F}"/>
              </a:ext>
            </a:extLst>
          </p:cNvPr>
          <p:cNvSpPr txBox="1"/>
          <p:nvPr/>
        </p:nvSpPr>
        <p:spPr>
          <a:xfrm>
            <a:off x="435428" y="6524296"/>
            <a:ext cx="4495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accent5">
                    <a:lumMod val="75000"/>
                  </a:schemeClr>
                </a:solidFill>
              </a:rPr>
              <a:t>https://www.twilio.com/covid-19-digital-engagement-report#main-content</a:t>
            </a:r>
          </a:p>
        </p:txBody>
      </p:sp>
    </p:spTree>
    <p:extLst>
      <p:ext uri="{BB962C8B-B14F-4D97-AF65-F5344CB8AC3E}">
        <p14:creationId xmlns:p14="http://schemas.microsoft.com/office/powerpoint/2010/main" val="305955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4AE2-62FE-B74A-8BEB-06C9928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0" y="591849"/>
            <a:ext cx="5374105" cy="3172355"/>
          </a:xfrm>
        </p:spPr>
        <p:txBody>
          <a:bodyPr>
            <a:noAutofit/>
          </a:bodyPr>
          <a:lstStyle/>
          <a:p>
            <a:r>
              <a:rPr lang="en-US" sz="6000"/>
              <a:t>Kesiapan Indonesia: </a:t>
            </a:r>
            <a:br>
              <a:rPr lang="en-US" sz="6000"/>
            </a:br>
            <a:r>
              <a:rPr lang="en-US" sz="6000"/>
              <a:t>Peringkat </a:t>
            </a:r>
            <a:br>
              <a:rPr lang="en-US" sz="6000"/>
            </a:br>
            <a:r>
              <a:rPr lang="en-US" sz="6000"/>
              <a:t>E-Government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8B5F49-D4F7-0845-8D56-7FE2E693D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513" y="4433706"/>
            <a:ext cx="10588908" cy="1172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07D0F-25A5-B64A-9B08-522EFA16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11" y="180624"/>
            <a:ext cx="5461000" cy="407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3D19FC-0BCF-484A-B3D2-C8110814B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13" y="5606381"/>
            <a:ext cx="10606194" cy="1170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1AD33E-74E8-4A43-A6DA-34784AE4C640}"/>
              </a:ext>
            </a:extLst>
          </p:cNvPr>
          <p:cNvSpPr txBox="1"/>
          <p:nvPr/>
        </p:nvSpPr>
        <p:spPr>
          <a:xfrm>
            <a:off x="521703" y="6611856"/>
            <a:ext cx="60939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https://publicadministration.un.org/egovkb/en-us/Data/Country-Information/id/78-Indonesia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430A2-4BCC-8A40-9401-922DF6DD6C4C}"/>
              </a:ext>
            </a:extLst>
          </p:cNvPr>
          <p:cNvSpPr txBox="1"/>
          <p:nvPr/>
        </p:nvSpPr>
        <p:spPr>
          <a:xfrm>
            <a:off x="2382252" y="5024103"/>
            <a:ext cx="18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World 0.5988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AC4A1-A20B-FB4E-9227-A3A416E61437}"/>
              </a:ext>
            </a:extLst>
          </p:cNvPr>
          <p:cNvSpPr txBox="1"/>
          <p:nvPr/>
        </p:nvSpPr>
        <p:spPr>
          <a:xfrm>
            <a:off x="10663990" y="5966860"/>
            <a:ext cx="152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World 0.5677</a:t>
            </a:r>
          </a:p>
        </p:txBody>
      </p:sp>
    </p:spTree>
    <p:extLst>
      <p:ext uri="{BB962C8B-B14F-4D97-AF65-F5344CB8AC3E}">
        <p14:creationId xmlns:p14="http://schemas.microsoft.com/office/powerpoint/2010/main" val="213713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04F1-58D1-4947-A2D1-44C1D1303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115062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93706D-69BF-0D49-A703-DB1007FBF8C9}"/>
              </a:ext>
            </a:extLst>
          </p:cNvPr>
          <p:cNvSpPr txBox="1"/>
          <p:nvPr/>
        </p:nvSpPr>
        <p:spPr>
          <a:xfrm>
            <a:off x="1694770" y="1244373"/>
            <a:ext cx="118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Agak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B854A-0AD4-8F44-B286-BA9DB262AC12}"/>
              </a:ext>
            </a:extLst>
          </p:cNvPr>
          <p:cNvSpPr txBox="1"/>
          <p:nvPr/>
        </p:nvSpPr>
        <p:spPr>
          <a:xfrm>
            <a:off x="8716056" y="5892573"/>
            <a:ext cx="232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Banyak sekali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6F6B3-DCED-2B44-BA50-0FBF81A91234}"/>
              </a:ext>
            </a:extLst>
          </p:cNvPr>
          <p:cNvSpPr txBox="1"/>
          <p:nvPr/>
        </p:nvSpPr>
        <p:spPr>
          <a:xfrm>
            <a:off x="435428" y="6524296"/>
            <a:ext cx="4495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accent5">
                    <a:lumMod val="75000"/>
                  </a:schemeClr>
                </a:solidFill>
              </a:rPr>
              <a:t>https://www.twilio.com/covid-19-digital-engagement-report#main-content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CBABA1-525C-164B-91E9-865B5C96D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48" y="5415768"/>
            <a:ext cx="2215243" cy="147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9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CD25-14BB-5140-BA58-9D471B6E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Autofit/>
          </a:bodyPr>
          <a:lstStyle/>
          <a:p>
            <a:r>
              <a:rPr lang="en-US" sz="2400"/>
              <a:t>Evaluasi Sistem Pemerintahan Berbasis Elektronik (SPBE) pada kementerian, Lembaga, dan pemerintah daerah, Kepmenpan RB tahun 2021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8D17A-FBEB-9D40-AC10-A052CE8B9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09" y="6014645"/>
            <a:ext cx="7249248" cy="274419"/>
          </a:xfrm>
        </p:spPr>
        <p:txBody>
          <a:bodyPr>
            <a:normAutofit/>
          </a:bodyPr>
          <a:lstStyle/>
          <a:p>
            <a:r>
              <a:rPr lang="en-US" sz="800"/>
              <a:t>https://web.kominfo.go.id/sites/default/files/KOMINFO%20LAMPIRAN%20KEPMENPANRB%201503%20HASIL%20EVALUASI%20SPBE%202021%20517%20KLD.pdf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434679-4E56-0F4E-AB7E-549424B54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05" y="1558347"/>
            <a:ext cx="11484659" cy="40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29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2C704-112C-014E-8291-58C42AD0C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" y="1033872"/>
            <a:ext cx="3423653" cy="1482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375827-96C4-7D47-BDBD-BD929F2C3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117" y="661067"/>
            <a:ext cx="8455198" cy="5294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795D0-B90F-354B-B4F8-BC5B39921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85" y="2988115"/>
            <a:ext cx="3207752" cy="1181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18C9B2-E26C-544C-ABBA-076B72EC170C}"/>
              </a:ext>
            </a:extLst>
          </p:cNvPr>
          <p:cNvSpPr txBox="1"/>
          <p:nvPr/>
        </p:nvSpPr>
        <p:spPr>
          <a:xfrm>
            <a:off x="2420019" y="6596390"/>
            <a:ext cx="60939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https://ombudsman.go.id/produk/lihat/657/SUB_PI_5a1eaa2285f15_file_20220117_191352.pdf</a:t>
            </a:r>
          </a:p>
        </p:txBody>
      </p:sp>
    </p:spTree>
    <p:extLst>
      <p:ext uri="{BB962C8B-B14F-4D97-AF65-F5344CB8AC3E}">
        <p14:creationId xmlns:p14="http://schemas.microsoft.com/office/powerpoint/2010/main" val="17178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6601C2-BD1C-6E4D-8741-BB5D64196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18" y="822825"/>
            <a:ext cx="5852182" cy="5706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8F49A-4EC8-CA49-8BC4-C884F7633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21" y="5800980"/>
            <a:ext cx="1377616" cy="468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08742-9438-0B44-9447-2EBA00D47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000" y="822825"/>
            <a:ext cx="5622758" cy="5682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FDEA2-99B4-B446-89EC-B8E6A8AC0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357" y="5643230"/>
            <a:ext cx="1128295" cy="7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95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2E968-18E2-A14A-824F-CD38EC59C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73" y="0"/>
            <a:ext cx="671965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BC7FC0-AE84-C24B-A1BE-C96A9202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808" y="4294721"/>
            <a:ext cx="2224171" cy="2423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DADA9-91EC-3E47-B219-EDC3D8C63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" y="5444166"/>
            <a:ext cx="2613192" cy="12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5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F7CB-7C63-C140-8F17-14A41DC1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191" y="2294727"/>
            <a:ext cx="5767807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Chalkduster" panose="03050602040202020205" pitchFamily="66" charset="77"/>
              </a:rPr>
              <a:t>Suara publik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45C22-4D82-BA49-A168-EA8929227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80576"/>
            <a:ext cx="7048500" cy="176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A3466-E642-0443-8971-60A343AB0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34" y="2206033"/>
            <a:ext cx="6019800" cy="105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8ED9E-60AF-074E-B4EA-EEBEFB31B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3501680"/>
            <a:ext cx="5503111" cy="1642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91D29-2AE5-3247-AD6C-9560A1EA6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34" y="5423206"/>
            <a:ext cx="5333878" cy="1071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5D193-9A54-0F49-ADF3-616D9CE8C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070" y="3980447"/>
            <a:ext cx="6418929" cy="25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30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A459E-76FE-2D47-BD9B-7650827D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  <a:latin typeface="Ink Free" panose="03080402000500000000" pitchFamily="66" charset="0"/>
              </a:rPr>
              <a:t>My opinions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CDADA-BC44-D54D-A2BD-9E169786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15500"/>
            <a:ext cx="10515600" cy="3590174"/>
          </a:xfrm>
        </p:spPr>
        <p:txBody>
          <a:bodyPr>
            <a:normAutofit/>
          </a:bodyPr>
          <a:lstStyle/>
          <a:p>
            <a:r>
              <a:rPr lang="en-US"/>
              <a:t>Belum sepenuhnya siap bertransformasi </a:t>
            </a:r>
            <a:r>
              <a:rPr lang="en-US">
                <a:sym typeface="Wingdings" pitchFamily="2" charset="2"/>
              </a:rPr>
              <a:t> Culture shock</a:t>
            </a:r>
          </a:p>
          <a:p>
            <a:r>
              <a:rPr lang="en-US">
                <a:sym typeface="Wingdings" pitchFamily="2" charset="2"/>
              </a:rPr>
              <a:t>Kurang perencanaan</a:t>
            </a:r>
          </a:p>
          <a:p>
            <a:r>
              <a:rPr lang="en-US">
                <a:sym typeface="Wingdings" pitchFamily="2" charset="2"/>
              </a:rPr>
              <a:t>By design and by accident</a:t>
            </a:r>
          </a:p>
          <a:p>
            <a:r>
              <a:rPr lang="en-US">
                <a:sym typeface="Wingdings" pitchFamily="2" charset="2"/>
              </a:rPr>
              <a:t>E-Office belum bisa diterapkan</a:t>
            </a:r>
          </a:p>
          <a:p>
            <a:r>
              <a:rPr lang="en-US">
                <a:sym typeface="Wingdings" pitchFamily="2" charset="2"/>
              </a:rPr>
              <a:t>Sistem informasi belum dimaksimalkan dan belum terntegrasi</a:t>
            </a:r>
          </a:p>
          <a:p>
            <a:r>
              <a:rPr lang="en-US">
                <a:sym typeface="Wingdings" pitchFamily="2" charset="2"/>
              </a:rPr>
              <a:t>Butuh literasi digital</a:t>
            </a:r>
          </a:p>
          <a:p>
            <a:r>
              <a:rPr lang="en-US">
                <a:sym typeface="Wingdings" pitchFamily="2" charset="2"/>
              </a:rPr>
              <a:t>Butuh digital leadership</a:t>
            </a:r>
          </a:p>
          <a:p>
            <a:endParaRPr lang="en-US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30876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BCB3-5BEB-F24D-806A-7EBA0193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Tujuh prinsip menuju kesiapan transformasi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AAB5-24A7-BE44-B765-34EA33A20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63A9D-ADF9-E64D-8EFA-0333E349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6" y="1094653"/>
            <a:ext cx="10515600" cy="5812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D0719-2E90-CF4B-9CB8-1D75576F9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226" y="3897574"/>
            <a:ext cx="3070352" cy="285732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52C337-A242-F847-AD0B-30F02CE25EB3}"/>
              </a:ext>
            </a:extLst>
          </p:cNvPr>
          <p:cNvSpPr/>
          <p:nvPr/>
        </p:nvSpPr>
        <p:spPr>
          <a:xfrm>
            <a:off x="3064042" y="3954637"/>
            <a:ext cx="3031958" cy="2743200"/>
          </a:xfrm>
          <a:prstGeom prst="ellipse">
            <a:avLst/>
          </a:prstGeom>
          <a:noFill/>
          <a:ln w="698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0BAFE0-3E88-6E4C-8A98-C492750C7D10}"/>
              </a:ext>
            </a:extLst>
          </p:cNvPr>
          <p:cNvSpPr/>
          <p:nvPr/>
        </p:nvSpPr>
        <p:spPr>
          <a:xfrm>
            <a:off x="5427268" y="1048616"/>
            <a:ext cx="3031958" cy="2743200"/>
          </a:xfrm>
          <a:prstGeom prst="ellipse">
            <a:avLst/>
          </a:prstGeom>
          <a:noFill/>
          <a:ln w="698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7B40-828B-AA48-8D33-E8D99350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>
                <a:solidFill>
                  <a:srgbClr val="FFFF00"/>
                </a:solidFill>
              </a:rPr>
              <a:t>Building renaissance talent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49AA92-BA6F-4E1F-8D4D-B2F37690A9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217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1F95-3E5F-774C-9432-38BF8531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Balancing innovation and regulation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3DC773-1B96-4E1F-8FC6-52A824FF78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761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5659-5A0A-8343-BAB9-92A41F9C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48" y="2089484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>
                <a:solidFill>
                  <a:srgbClr val="FFFF00"/>
                </a:solidFill>
                <a:latin typeface="Gabriola" pitchFamily="82" charset="0"/>
              </a:rPr>
              <a:t>Terima kasih</a:t>
            </a:r>
          </a:p>
          <a:p>
            <a:pPr marL="0" indent="0">
              <a:buNone/>
            </a:pPr>
            <a:endParaRPr lang="en-US" sz="9600"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タカへの個人的な日記">
            <a:extLst>
              <a:ext uri="{FF2B5EF4-FFF2-40B4-BE49-F238E27FC236}">
                <a16:creationId xmlns:a16="http://schemas.microsoft.com/office/drawing/2014/main" id="{8A3B029F-453A-FF49-A891-41AF1B27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73423"/>
            <a:ext cx="6019331" cy="3707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C8D2-B87D-5641-9562-D69E784EB8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0000"/>
            </a:schemeClr>
          </a:solidFill>
          <a:ln w="25400" cap="sq" cmpd="sng">
            <a:solidFill>
              <a:schemeClr val="bg1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Adam Lashinsky</a:t>
            </a:r>
            <a:b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Fortune Data Sheet</a:t>
            </a:r>
            <a:endParaRPr lang="en-US" sz="3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78822-4053-834C-8635-829B7F054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337"/>
            <a:ext cx="10515600" cy="365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4000"/>
              <a:t>Pandemi mempercepat perubahan yang terpaksa harus terjadi. Konsekuensi dari transformasi digital sangat besar dan “menakutkan”. Setiap pegawai, setiap pemimpin, dan setiap organisasi akan terpengaruh olehnya, dan </a:t>
            </a:r>
            <a:r>
              <a:rPr lang="en-US" sz="4000" b="1" i="1"/>
              <a:t>banyak yang akan tertinggal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C5A3B-01FE-5747-8BDB-3FCA44D5735F}"/>
              </a:ext>
            </a:extLst>
          </p:cNvPr>
          <p:cNvSpPr txBox="1"/>
          <p:nvPr/>
        </p:nvSpPr>
        <p:spPr>
          <a:xfrm>
            <a:off x="5053745" y="6342329"/>
            <a:ext cx="6059423" cy="35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https://www.twilio.com/covid-19-digital-engagement-report#main-content</a:t>
            </a:r>
          </a:p>
        </p:txBody>
      </p:sp>
    </p:spTree>
    <p:extLst>
      <p:ext uri="{BB962C8B-B14F-4D97-AF65-F5344CB8AC3E}">
        <p14:creationId xmlns:p14="http://schemas.microsoft.com/office/powerpoint/2010/main" val="1364518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C3E7-D8D4-FF46-8594-F9690DA3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989D4-F8EC-5D4A-A3A5-438D2D32F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52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303C-AD5D-544F-9965-275E847A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48AB9-7953-9947-B340-4060D1086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9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14562-8B12-094A-A9D3-9CB3315E4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381" y="1791192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b="1" kern="1200">
                <a:latin typeface="+mj-lt"/>
                <a:ea typeface="+mj-ea"/>
                <a:cs typeface="+mj-cs"/>
              </a:rPr>
              <a:t>Digital Transformation in the Public Sector</a:t>
            </a:r>
            <a:br>
              <a:rPr lang="en-US" sz="3600" b="1" kern="1200"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 the Metaverse Era</a:t>
            </a:r>
            <a:endParaRPr lang="en-US" sz="3600" b="1" kern="120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Universitas Jenderal Soedirman - Wikipedia bahasa Indonesia, ensiklopedia  bebas">
            <a:extLst>
              <a:ext uri="{FF2B5EF4-FFF2-40B4-BE49-F238E27FC236}">
                <a16:creationId xmlns:a16="http://schemas.microsoft.com/office/drawing/2014/main" id="{608F72E0-F9BD-4946-91A7-54EE6857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8598" y="573039"/>
            <a:ext cx="3468593" cy="346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96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14CFA-D85A-BC40-90EE-1B759523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911F0-909A-D14F-8496-F9EDF459D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2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FE3E-1995-1D4B-9CE6-2188656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Dampak Pandemi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6E05A-36A6-8E44-AE3B-503F43316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200"/>
              <a:t>GOVERNMENTS AROUND THE world are beginning to reopen not only their economies but their own offices and operations. [Membuka diri untuk berubah]</a:t>
            </a:r>
          </a:p>
          <a:p>
            <a:r>
              <a:rPr lang="en-ID" sz="3200"/>
              <a:t>Governments will need to adopt a new operating model based on the uncertain environment we now live in the </a:t>
            </a:r>
            <a:r>
              <a:rPr lang="en-ID" sz="3200" b="1"/>
              <a:t>“next normal” </a:t>
            </a:r>
            <a:r>
              <a:rPr lang="en-ID" sz="3200"/>
              <a:t>of work.</a:t>
            </a:r>
          </a:p>
          <a:p>
            <a:pPr lvl="1"/>
            <a:r>
              <a:rPr lang="en-ID" sz="2800"/>
              <a:t>What should governments stop doing and what should continue from the COVID-19 response? </a:t>
            </a:r>
          </a:p>
          <a:p>
            <a:pPr lvl="1"/>
            <a:r>
              <a:rPr lang="en-ID" sz="2800"/>
              <a:t>How can they radically accelerate </a:t>
            </a:r>
            <a:r>
              <a:rPr lang="en-ID" sz="2800" b="1"/>
              <a:t>digitalization</a:t>
            </a:r>
            <a:r>
              <a:rPr lang="en-ID" sz="2800"/>
              <a:t>?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3A119-9653-324A-BD34-F32B2CE55A2A}"/>
              </a:ext>
            </a:extLst>
          </p:cNvPr>
          <p:cNvSpPr txBox="1"/>
          <p:nvPr/>
        </p:nvSpPr>
        <p:spPr>
          <a:xfrm>
            <a:off x="696686" y="6176963"/>
            <a:ext cx="455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/>
              <a:t>Deloitte Center for Government Insights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CA9BF-8C67-8B41-A371-E3DD5A1B2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15" y="846060"/>
            <a:ext cx="5549285" cy="498925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D" sz="4000"/>
              <a:t>Governments should strive to transform their operations not</a:t>
            </a:r>
            <a:br>
              <a:rPr lang="en-ID" sz="4000"/>
            </a:br>
            <a:r>
              <a:rPr lang="en-ID" sz="4000"/>
              <a:t>only in </a:t>
            </a:r>
            <a:r>
              <a:rPr lang="en-ID" sz="4000" b="1">
                <a:solidFill>
                  <a:srgbClr val="FFFF00"/>
                </a:solidFill>
              </a:rPr>
              <a:t>health care </a:t>
            </a:r>
            <a:r>
              <a:rPr lang="en-ID" sz="4000"/>
              <a:t>(karena Pandemi) but in areas like </a:t>
            </a:r>
            <a:r>
              <a:rPr lang="en-ID" sz="4000">
                <a:solidFill>
                  <a:srgbClr val="FFFF00"/>
                </a:solidFill>
              </a:rPr>
              <a:t>service delivery</a:t>
            </a:r>
            <a:r>
              <a:rPr lang="en-ID" sz="4000"/>
              <a:t>, </a:t>
            </a:r>
            <a:r>
              <a:rPr lang="en-ID" sz="4000">
                <a:solidFill>
                  <a:srgbClr val="FFFF00"/>
                </a:solidFill>
              </a:rPr>
              <a:t>workforce</a:t>
            </a:r>
            <a:r>
              <a:rPr lang="en-ID" sz="4000"/>
              <a:t>, </a:t>
            </a:r>
            <a:r>
              <a:rPr lang="en-ID" sz="4000">
                <a:solidFill>
                  <a:srgbClr val="FFFF00"/>
                </a:solidFill>
              </a:rPr>
              <a:t>regulation</a:t>
            </a:r>
            <a:r>
              <a:rPr lang="en-ID" sz="4000"/>
              <a:t>, and </a:t>
            </a:r>
            <a:r>
              <a:rPr lang="en-ID" sz="4000">
                <a:solidFill>
                  <a:srgbClr val="FFFF00"/>
                </a:solidFill>
              </a:rPr>
              <a:t>procurement</a:t>
            </a:r>
            <a:r>
              <a:rPr lang="en-ID" sz="4000"/>
              <a:t>.</a:t>
            </a:r>
            <a:endParaRPr lang="en-US" sz="4000"/>
          </a:p>
        </p:txBody>
      </p:sp>
      <p:pic>
        <p:nvPicPr>
          <p:cNvPr id="5" name="Picture 4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0599ED41-86D0-DC45-B4F9-6D60085A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54" y="1368921"/>
            <a:ext cx="5549285" cy="3884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C8928E-AF9A-AA40-B99C-14E2C103C9BB}"/>
              </a:ext>
            </a:extLst>
          </p:cNvPr>
          <p:cNvSpPr txBox="1"/>
          <p:nvPr/>
        </p:nvSpPr>
        <p:spPr>
          <a:xfrm>
            <a:off x="372256" y="6411584"/>
            <a:ext cx="457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/>
              <a:t>Deloitte Center for Government Insights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0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7425-3FD7-B44B-A8F4-B1C61DCE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What is digital transformation?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94A2A-4E1B-C54F-82BC-4611DDE06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600"/>
              <a:t>Digital transformation is the integration of digital technology into all areas of a business (urusan), fundamentally changing how you operate and deliver value to customers. It’s also a </a:t>
            </a:r>
            <a:r>
              <a:rPr lang="en-ID" sz="3600" b="1">
                <a:solidFill>
                  <a:srgbClr val="FFFF00"/>
                </a:solidFill>
              </a:rPr>
              <a:t>cultural change </a:t>
            </a:r>
            <a:r>
              <a:rPr lang="en-ID" sz="3600"/>
              <a:t>that requires organizations to continually challenge the </a:t>
            </a:r>
            <a:r>
              <a:rPr lang="en-ID" sz="3600" b="1">
                <a:solidFill>
                  <a:srgbClr val="FFFF00"/>
                </a:solidFill>
              </a:rPr>
              <a:t>status quo</a:t>
            </a:r>
            <a:r>
              <a:rPr lang="en-ID" sz="3600"/>
              <a:t>, experiment (berani mencoba), and get </a:t>
            </a:r>
            <a:r>
              <a:rPr lang="en-ID" sz="3600">
                <a:solidFill>
                  <a:srgbClr val="FFFF00"/>
                </a:solidFill>
              </a:rPr>
              <a:t>comfortable with failure </a:t>
            </a:r>
            <a:r>
              <a:rPr lang="en-ID" sz="3600"/>
              <a:t>(tidak takut gagal)</a:t>
            </a:r>
          </a:p>
          <a:p>
            <a:pPr marL="0" indent="0">
              <a:buNone/>
            </a:pPr>
            <a:endParaRPr lang="en-ID" sz="3600"/>
          </a:p>
          <a:p>
            <a:endParaRPr lang="en-US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6FA14-DABC-3145-9AED-D56E32A58008}"/>
              </a:ext>
            </a:extLst>
          </p:cNvPr>
          <p:cNvSpPr txBox="1"/>
          <p:nvPr/>
        </p:nvSpPr>
        <p:spPr>
          <a:xfrm>
            <a:off x="6488029" y="6504907"/>
            <a:ext cx="60939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https://enterprisersproject.com/sites/default/files/what_is_digital_transformation_2020.pdf</a:t>
            </a:r>
          </a:p>
        </p:txBody>
      </p:sp>
    </p:spTree>
    <p:extLst>
      <p:ext uri="{BB962C8B-B14F-4D97-AF65-F5344CB8AC3E}">
        <p14:creationId xmlns:p14="http://schemas.microsoft.com/office/powerpoint/2010/main" val="407212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1897-0E4D-A149-8CFD-95A9CBD2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65" y="366242"/>
            <a:ext cx="3345886" cy="3387497"/>
          </a:xfrm>
        </p:spPr>
        <p:txBody>
          <a:bodyPr anchor="b">
            <a:normAutofit/>
          </a:bodyPr>
          <a:lstStyle/>
          <a:p>
            <a:pPr algn="r"/>
            <a:r>
              <a:rPr lang="en-ID" sz="4000" b="1">
                <a:solidFill>
                  <a:srgbClr val="FFFFFF"/>
                </a:solidFill>
              </a:rPr>
              <a:t>Digital Transformation in the Public Sector</a:t>
            </a:r>
            <a:br>
              <a:rPr lang="en-ID" sz="4000" b="1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6739E-82D9-A641-85D0-CEC486835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731" y="385190"/>
            <a:ext cx="7413825" cy="5077148"/>
          </a:xfrm>
          <a:ln w="60325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3600"/>
              <a:t>Digitalization of governmental processes – from:</a:t>
            </a:r>
          </a:p>
          <a:p>
            <a:pPr lvl="1"/>
            <a:r>
              <a:rPr lang="en-ID" sz="3600"/>
              <a:t>providing easier and better customer experience                   </a:t>
            </a:r>
            <a:r>
              <a:rPr lang="en-ID" sz="2000">
                <a:solidFill>
                  <a:srgbClr val="FFFF00"/>
                </a:solidFill>
              </a:rPr>
              <a:t>[sistem pelayanan berubah]</a:t>
            </a:r>
            <a:endParaRPr lang="en-ID" sz="4400">
              <a:solidFill>
                <a:srgbClr val="FFFF00"/>
              </a:solidFill>
            </a:endParaRPr>
          </a:p>
          <a:p>
            <a:pPr lvl="1"/>
            <a:r>
              <a:rPr lang="en-ID" sz="3600"/>
              <a:t>implementing policies that allow for a distributed workforce       </a:t>
            </a:r>
            <a:r>
              <a:rPr lang="en-ID" sz="2000">
                <a:solidFill>
                  <a:srgbClr val="FFFF00"/>
                </a:solidFill>
              </a:rPr>
              <a:t>[pegawai bisa kerja dari manapun] </a:t>
            </a:r>
            <a:endParaRPr lang="en-ID" sz="3600">
              <a:solidFill>
                <a:srgbClr val="FFFF00"/>
              </a:solidFill>
            </a:endParaRPr>
          </a:p>
          <a:p>
            <a:pPr lvl="1"/>
            <a:r>
              <a:rPr lang="en-ID" sz="3600"/>
              <a:t>and improving and optimizing processes </a:t>
            </a:r>
            <a:r>
              <a:rPr lang="en-ID" sz="2000">
                <a:solidFill>
                  <a:srgbClr val="FFFF00"/>
                </a:solidFill>
              </a:rPr>
              <a:t>[perbaikan dalam sistem dan prosedur kerja]</a:t>
            </a:r>
            <a:endParaRPr lang="en-ID" sz="360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73665-BF22-0C4F-9169-9FFDB8CE8705}"/>
              </a:ext>
            </a:extLst>
          </p:cNvPr>
          <p:cNvSpPr txBox="1"/>
          <p:nvPr/>
        </p:nvSpPr>
        <p:spPr>
          <a:xfrm>
            <a:off x="0" y="69484"/>
            <a:ext cx="7413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00">
                <a:solidFill>
                  <a:schemeClr val="accent5"/>
                </a:solidFill>
              </a:rPr>
              <a:t>(https://whatfix.com/blog/digital-government-transformation-post-covid/)</a:t>
            </a:r>
            <a:endParaRPr lang="en-US" sz="1000">
              <a:solidFill>
                <a:schemeClr val="accent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BE3DE-8F48-E546-BF33-12B342C4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57" y="3632575"/>
            <a:ext cx="2833791" cy="2760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5C144D-C206-0E44-825A-F79A41BA0C8D}"/>
              </a:ext>
            </a:extLst>
          </p:cNvPr>
          <p:cNvSpPr txBox="1"/>
          <p:nvPr/>
        </p:nvSpPr>
        <p:spPr>
          <a:xfrm>
            <a:off x="4737433" y="5894013"/>
            <a:ext cx="6773778" cy="707886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4000">
                <a:solidFill>
                  <a:srgbClr val="FFFF00"/>
                </a:solidFill>
              </a:rPr>
              <a:t>save money and resources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713DC4-A33C-9C4C-86B9-5905B0AB8509}"/>
              </a:ext>
            </a:extLst>
          </p:cNvPr>
          <p:cNvCxnSpPr>
            <a:stCxn id="3" idx="2"/>
          </p:cNvCxnSpPr>
          <p:nvPr/>
        </p:nvCxnSpPr>
        <p:spPr>
          <a:xfrm flipH="1">
            <a:off x="8225643" y="5462338"/>
            <a:ext cx="1" cy="43167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7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D2FBD-CF3A-C246-B9B0-C7C68A83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000"/>
              <a:t>Digital Transformation in Public Sector </a:t>
            </a:r>
            <a:r>
              <a:rPr lang="en-US" sz="4000">
                <a:solidFill>
                  <a:schemeClr val="accent2"/>
                </a:solidFill>
                <a:latin typeface="Brush Script MT" panose="03060802040406070304" pitchFamily="66" charset="77"/>
              </a:rPr>
              <a:t>meliputi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9A18F9-3C84-49E6-8BF5-D2C5FAC09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88993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85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D2FBD-CF3A-C246-B9B0-C7C68A83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308" y="1396686"/>
            <a:ext cx="3665621" cy="4064628"/>
          </a:xfrm>
        </p:spPr>
        <p:txBody>
          <a:bodyPr>
            <a:normAutofit/>
          </a:bodyPr>
          <a:lstStyle/>
          <a:p>
            <a:r>
              <a:rPr lang="en-ID" b="1">
                <a:solidFill>
                  <a:srgbClr val="FFFFFF"/>
                </a:solidFill>
              </a:rPr>
              <a:t>The Workplace &amp; Workforce</a:t>
            </a:r>
            <a:endParaRPr lang="en-US">
              <a:solidFill>
                <a:srgbClr val="FFFFFF"/>
              </a:solidFill>
              <a:latin typeface="Brush Script MT" panose="03060802040406070304" pitchFamily="66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84658-9D1A-6E42-B2AF-FF862F5E9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911799" cy="4212936"/>
          </a:xfrm>
        </p:spPr>
        <p:txBody>
          <a:bodyPr>
            <a:normAutofit/>
          </a:bodyPr>
          <a:lstStyle/>
          <a:p>
            <a:r>
              <a:rPr lang="en-ID"/>
              <a:t>Line-of-sight supervision (pengawasan secara langsung) is no longer a mandate given the concept of a </a:t>
            </a:r>
            <a:r>
              <a:rPr lang="en-ID" b="1"/>
              <a:t>remote workplace</a:t>
            </a:r>
            <a:r>
              <a:rPr lang="en-ID"/>
              <a:t>. </a:t>
            </a:r>
          </a:p>
          <a:p>
            <a:r>
              <a:rPr lang="en-ID" b="1">
                <a:sym typeface="Wingdings" pitchFamily="2" charset="2"/>
              </a:rPr>
              <a:t> WFO dan WFH</a:t>
            </a:r>
          </a:p>
          <a:p>
            <a:r>
              <a:rPr lang="en-ID"/>
              <a:t>With increased digitization, governments can easily access the work records and performance of their employees </a:t>
            </a:r>
            <a:endParaRPr lang="en-ID" b="1">
              <a:sym typeface="Wingdings" pitchFamily="2" charset="2"/>
            </a:endParaRPr>
          </a:p>
          <a:p>
            <a:pPr lvl="1"/>
            <a:endParaRPr lang="en-ID" b="1"/>
          </a:p>
          <a:p>
            <a:endParaRPr lang="en-ID" b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6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4016</TotalTime>
  <Words>1132</Words>
  <Application>Microsoft Macintosh PowerPoint</Application>
  <PresentationFormat>Widescreen</PresentationFormat>
  <Paragraphs>114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Brush Script MT</vt:lpstr>
      <vt:lpstr>Calibri</vt:lpstr>
      <vt:lpstr>Calibri Light</vt:lpstr>
      <vt:lpstr>Chalkduster</vt:lpstr>
      <vt:lpstr>Gabriola</vt:lpstr>
      <vt:lpstr>Ink Free</vt:lpstr>
      <vt:lpstr>Pristina</vt:lpstr>
      <vt:lpstr>Office Theme</vt:lpstr>
      <vt:lpstr>Digital Transformation in the Public Sector in the Metaverse Era</vt:lpstr>
      <vt:lpstr>PowerPoint Presentation</vt:lpstr>
      <vt:lpstr>Adam Lashinsky Fortune Data Sheet</vt:lpstr>
      <vt:lpstr>Dampak Pandemi</vt:lpstr>
      <vt:lpstr>PowerPoint Presentation</vt:lpstr>
      <vt:lpstr>What is digital transformation?</vt:lpstr>
      <vt:lpstr>Digital Transformation in the Public Sector </vt:lpstr>
      <vt:lpstr>Digital Transformation in Public Sector meliputi</vt:lpstr>
      <vt:lpstr>The Workplace &amp; Workforce</vt:lpstr>
      <vt:lpstr>Service Delivery</vt:lpstr>
      <vt:lpstr>Pace and Process</vt:lpstr>
      <vt:lpstr>PowerPoint Presentation</vt:lpstr>
      <vt:lpstr>PowerPoint Presentation</vt:lpstr>
      <vt:lpstr>Bagaimana Indonesia?</vt:lpstr>
      <vt:lpstr>PowerPoint Presentation</vt:lpstr>
      <vt:lpstr>Indonesia Digital Nation - A Journey of Digital Transformation - IPC HM2021</vt:lpstr>
      <vt:lpstr>Barriers to Digital Government Transformation</vt:lpstr>
      <vt:lpstr>Hambatan</vt:lpstr>
      <vt:lpstr>Kesiapan Indonesia:  Peringkat  E-Government</vt:lpstr>
      <vt:lpstr>Evaluasi Sistem Pemerintahan Berbasis Elektronik (SPBE) pada kementerian, Lembaga, dan pemerintah daerah, Kepmenpan RB tahun 2021 </vt:lpstr>
      <vt:lpstr>PowerPoint Presentation</vt:lpstr>
      <vt:lpstr>PowerPoint Presentation</vt:lpstr>
      <vt:lpstr>PowerPoint Presentation</vt:lpstr>
      <vt:lpstr>Suara publik</vt:lpstr>
      <vt:lpstr>My opinions</vt:lpstr>
      <vt:lpstr>Tujuh prinsip menuju kesiapan transformasi digital</vt:lpstr>
      <vt:lpstr>Building renaissance talent</vt:lpstr>
      <vt:lpstr>Balancing innovation and regulation</vt:lpstr>
      <vt:lpstr>PowerPoint Presentation</vt:lpstr>
      <vt:lpstr>PowerPoint Presentation</vt:lpstr>
      <vt:lpstr>PowerPoint Presentation</vt:lpstr>
      <vt:lpstr>Digital Transformation in the Public Sector in the Metaverse Era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Transformation in the Public Sector</dc:title>
  <dc:creator>ali rokhman</dc:creator>
  <cp:lastModifiedBy>ali rokhman</cp:lastModifiedBy>
  <cp:revision>91</cp:revision>
  <dcterms:created xsi:type="dcterms:W3CDTF">2022-02-10T07:22:11Z</dcterms:created>
  <dcterms:modified xsi:type="dcterms:W3CDTF">2022-02-13T02:19:05Z</dcterms:modified>
</cp:coreProperties>
</file>